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3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20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diagrams/data9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diagrams/data10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32.xml" ContentType="application/vnd.openxmlformats-officedocument.presentationml.notesSlide+xml"/>
  <Override PartName="/ppt/diagrams/data11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diagrams/data12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diagrams/data8.xml" ContentType="application/vnd.openxmlformats-officedocument.drawingml.diagramData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79"/>
  </p:notesMasterIdLst>
  <p:sldIdLst>
    <p:sldId id="256" r:id="rId2"/>
    <p:sldId id="387" r:id="rId3"/>
    <p:sldId id="257" r:id="rId4"/>
    <p:sldId id="386" r:id="rId5"/>
    <p:sldId id="371" r:id="rId6"/>
    <p:sldId id="372" r:id="rId7"/>
    <p:sldId id="385" r:id="rId8"/>
    <p:sldId id="379" r:id="rId9"/>
    <p:sldId id="262" r:id="rId10"/>
    <p:sldId id="276" r:id="rId11"/>
    <p:sldId id="260" r:id="rId12"/>
    <p:sldId id="263" r:id="rId13"/>
    <p:sldId id="418" r:id="rId14"/>
    <p:sldId id="261" r:id="rId15"/>
    <p:sldId id="259" r:id="rId16"/>
    <p:sldId id="264" r:id="rId17"/>
    <p:sldId id="265" r:id="rId18"/>
    <p:sldId id="269" r:id="rId19"/>
    <p:sldId id="266" r:id="rId20"/>
    <p:sldId id="267" r:id="rId21"/>
    <p:sldId id="416" r:id="rId22"/>
    <p:sldId id="417" r:id="rId23"/>
    <p:sldId id="420" r:id="rId24"/>
    <p:sldId id="388" r:id="rId25"/>
    <p:sldId id="272" r:id="rId26"/>
    <p:sldId id="273" r:id="rId27"/>
    <p:sldId id="274" r:id="rId28"/>
    <p:sldId id="389" r:id="rId29"/>
    <p:sldId id="258" r:id="rId30"/>
    <p:sldId id="390" r:id="rId31"/>
    <p:sldId id="391" r:id="rId32"/>
    <p:sldId id="392" r:id="rId33"/>
    <p:sldId id="393" r:id="rId34"/>
    <p:sldId id="394" r:id="rId35"/>
    <p:sldId id="395" r:id="rId36"/>
    <p:sldId id="439" r:id="rId37"/>
    <p:sldId id="396" r:id="rId38"/>
    <p:sldId id="397" r:id="rId39"/>
    <p:sldId id="398" r:id="rId40"/>
    <p:sldId id="271" r:id="rId41"/>
    <p:sldId id="268" r:id="rId42"/>
    <p:sldId id="399" r:id="rId43"/>
    <p:sldId id="400" r:id="rId44"/>
    <p:sldId id="401" r:id="rId45"/>
    <p:sldId id="402" r:id="rId46"/>
    <p:sldId id="403" r:id="rId47"/>
    <p:sldId id="404" r:id="rId48"/>
    <p:sldId id="405" r:id="rId49"/>
    <p:sldId id="406" r:id="rId50"/>
    <p:sldId id="407" r:id="rId51"/>
    <p:sldId id="408" r:id="rId52"/>
    <p:sldId id="409" r:id="rId53"/>
    <p:sldId id="410" r:id="rId54"/>
    <p:sldId id="411" r:id="rId55"/>
    <p:sldId id="412" r:id="rId56"/>
    <p:sldId id="270" r:id="rId57"/>
    <p:sldId id="419" r:id="rId58"/>
    <p:sldId id="421" r:id="rId59"/>
    <p:sldId id="277" r:id="rId60"/>
    <p:sldId id="422" r:id="rId61"/>
    <p:sldId id="423" r:id="rId62"/>
    <p:sldId id="278" r:id="rId63"/>
    <p:sldId id="424" r:id="rId64"/>
    <p:sldId id="425" r:id="rId65"/>
    <p:sldId id="426" r:id="rId66"/>
    <p:sldId id="427" r:id="rId67"/>
    <p:sldId id="430" r:id="rId68"/>
    <p:sldId id="431" r:id="rId69"/>
    <p:sldId id="432" r:id="rId70"/>
    <p:sldId id="433" r:id="rId71"/>
    <p:sldId id="434" r:id="rId72"/>
    <p:sldId id="435" r:id="rId73"/>
    <p:sldId id="279" r:id="rId74"/>
    <p:sldId id="436" r:id="rId75"/>
    <p:sldId id="440" r:id="rId76"/>
    <p:sldId id="437" r:id="rId77"/>
    <p:sldId id="438" r:id="rId78"/>
  </p:sldIdLst>
  <p:sldSz cx="12192000" cy="6858000"/>
  <p:notesSz cx="6858000" cy="9144000"/>
  <p:defaultTextStyle>
    <a:defPPr>
      <a:defRPr lang="el-G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497"/>
    <p:restoredTop sz="91236" autoAdjust="0"/>
  </p:normalViewPr>
  <p:slideViewPr>
    <p:cSldViewPr snapToGrid="0">
      <p:cViewPr varScale="1">
        <p:scale>
          <a:sx n="142" d="100"/>
          <a:sy n="142" d="100"/>
        </p:scale>
        <p:origin x="169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diagrams/_rels/data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0.png"/><Relationship Id="rId1" Type="http://schemas.openxmlformats.org/officeDocument/2006/relationships/image" Target="../media/image4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C72C456-195E-471A-B727-B4E0550A9C82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1E1FA61B-26D3-4A01-BC72-D1F39B3E0ECF}">
      <dgm:prSet phldrT="[Κείμενο]"/>
      <dgm:spPr/>
      <dgm:t>
        <a:bodyPr/>
        <a:lstStyle/>
        <a:p>
          <a:r>
            <a:rPr lang="el-GR" dirty="0"/>
            <a:t>Το κόστος της υπολογιστικής επεξεργασίας και αποθήκευσης έφτασε σε κομβικό σημείο ανάμεσα στο 2008 και το 2010</a:t>
          </a:r>
        </a:p>
      </dgm:t>
    </dgm:pt>
    <dgm:pt modelId="{E47D3C7A-2BCC-4BAD-BD0A-50A9A6D7B573}" type="parTrans" cxnId="{38DF9531-C618-4A1F-97CE-B928E2683461}">
      <dgm:prSet/>
      <dgm:spPr/>
      <dgm:t>
        <a:bodyPr/>
        <a:lstStyle/>
        <a:p>
          <a:endParaRPr lang="el-GR"/>
        </a:p>
      </dgm:t>
    </dgm:pt>
    <dgm:pt modelId="{32690FAB-46B9-40C0-AFBE-544546E740DE}" type="sibTrans" cxnId="{38DF9531-C618-4A1F-97CE-B928E2683461}">
      <dgm:prSet/>
      <dgm:spPr/>
      <dgm:t>
        <a:bodyPr/>
        <a:lstStyle/>
        <a:p>
          <a:endParaRPr lang="el-GR"/>
        </a:p>
      </dgm:t>
    </dgm:pt>
    <dgm:pt modelId="{D5A07F02-7AE8-4675-AB2E-E27554AC1491}">
      <dgm:prSet phldrT="[Κείμενο]"/>
      <dgm:spPr/>
      <dgm:t>
        <a:bodyPr/>
        <a:lstStyle/>
        <a:p>
          <a:r>
            <a:rPr lang="el-GR" dirty="0"/>
            <a:t>Περισσότερες επιχειρήσεις έχουν πλέον τη δυνατότητα να διαχειρίζονται </a:t>
          </a:r>
          <a:r>
            <a:rPr lang="en-US" dirty="0"/>
            <a:t>Big Data</a:t>
          </a:r>
          <a:endParaRPr lang="el-GR" dirty="0"/>
        </a:p>
      </dgm:t>
    </dgm:pt>
    <dgm:pt modelId="{B02BBD49-475D-46D2-B846-0844958D0C0E}" type="parTrans" cxnId="{4CB1FA4F-A5F0-472F-BEA4-973F72867966}">
      <dgm:prSet/>
      <dgm:spPr/>
      <dgm:t>
        <a:bodyPr/>
        <a:lstStyle/>
        <a:p>
          <a:endParaRPr lang="el-GR"/>
        </a:p>
      </dgm:t>
    </dgm:pt>
    <dgm:pt modelId="{8D4E9A1D-585C-43F2-BAC1-D1C426BCBC64}" type="sibTrans" cxnId="{4CB1FA4F-A5F0-472F-BEA4-973F72867966}">
      <dgm:prSet/>
      <dgm:spPr/>
      <dgm:t>
        <a:bodyPr/>
        <a:lstStyle/>
        <a:p>
          <a:endParaRPr lang="el-GR"/>
        </a:p>
      </dgm:t>
    </dgm:pt>
    <dgm:pt modelId="{475C4181-BE49-4F05-9545-BB7917E95096}" type="pres">
      <dgm:prSet presAssocID="{2C72C456-195E-471A-B727-B4E0550A9C82}" presName="Name0" presStyleCnt="0">
        <dgm:presLayoutVars>
          <dgm:dir/>
          <dgm:resizeHandles val="exact"/>
        </dgm:presLayoutVars>
      </dgm:prSet>
      <dgm:spPr/>
    </dgm:pt>
    <dgm:pt modelId="{7A4CDBF9-017A-469B-995B-316AFA92EA27}" type="pres">
      <dgm:prSet presAssocID="{1E1FA61B-26D3-4A01-BC72-D1F39B3E0ECF}" presName="node" presStyleLbl="node1" presStyleIdx="0" presStyleCnt="2">
        <dgm:presLayoutVars>
          <dgm:bulletEnabled val="1"/>
        </dgm:presLayoutVars>
      </dgm:prSet>
      <dgm:spPr/>
    </dgm:pt>
    <dgm:pt modelId="{43F9CC3A-429B-4C2D-B2D1-30FDD4B22F47}" type="pres">
      <dgm:prSet presAssocID="{32690FAB-46B9-40C0-AFBE-544546E740DE}" presName="sibTrans" presStyleLbl="sibTrans2D1" presStyleIdx="0" presStyleCnt="1"/>
      <dgm:spPr/>
    </dgm:pt>
    <dgm:pt modelId="{6385C5D7-C434-4978-8E7B-2B1E966B63E3}" type="pres">
      <dgm:prSet presAssocID="{32690FAB-46B9-40C0-AFBE-544546E740DE}" presName="connectorText" presStyleLbl="sibTrans2D1" presStyleIdx="0" presStyleCnt="1"/>
      <dgm:spPr/>
    </dgm:pt>
    <dgm:pt modelId="{7BE2394A-F709-4A0B-811E-069133B2C146}" type="pres">
      <dgm:prSet presAssocID="{D5A07F02-7AE8-4675-AB2E-E27554AC1491}" presName="node" presStyleLbl="node1" presStyleIdx="1" presStyleCnt="2">
        <dgm:presLayoutVars>
          <dgm:bulletEnabled val="1"/>
        </dgm:presLayoutVars>
      </dgm:prSet>
      <dgm:spPr/>
    </dgm:pt>
  </dgm:ptLst>
  <dgm:cxnLst>
    <dgm:cxn modelId="{38DF9531-C618-4A1F-97CE-B928E2683461}" srcId="{2C72C456-195E-471A-B727-B4E0550A9C82}" destId="{1E1FA61B-26D3-4A01-BC72-D1F39B3E0ECF}" srcOrd="0" destOrd="0" parTransId="{E47D3C7A-2BCC-4BAD-BD0A-50A9A6D7B573}" sibTransId="{32690FAB-46B9-40C0-AFBE-544546E740DE}"/>
    <dgm:cxn modelId="{BB26ED38-7887-4F33-8AD3-814225058FF6}" type="presOf" srcId="{32690FAB-46B9-40C0-AFBE-544546E740DE}" destId="{6385C5D7-C434-4978-8E7B-2B1E966B63E3}" srcOrd="1" destOrd="0" presId="urn:microsoft.com/office/officeart/2005/8/layout/process1"/>
    <dgm:cxn modelId="{4CB1FA4F-A5F0-472F-BEA4-973F72867966}" srcId="{2C72C456-195E-471A-B727-B4E0550A9C82}" destId="{D5A07F02-7AE8-4675-AB2E-E27554AC1491}" srcOrd="1" destOrd="0" parTransId="{B02BBD49-475D-46D2-B846-0844958D0C0E}" sibTransId="{8D4E9A1D-585C-43F2-BAC1-D1C426BCBC64}"/>
    <dgm:cxn modelId="{EA21078A-33ED-4BEC-8824-E6210855A474}" type="presOf" srcId="{2C72C456-195E-471A-B727-B4E0550A9C82}" destId="{475C4181-BE49-4F05-9545-BB7917E95096}" srcOrd="0" destOrd="0" presId="urn:microsoft.com/office/officeart/2005/8/layout/process1"/>
    <dgm:cxn modelId="{CB673B99-184B-47AA-AA51-4865F11CAED5}" type="presOf" srcId="{1E1FA61B-26D3-4A01-BC72-D1F39B3E0ECF}" destId="{7A4CDBF9-017A-469B-995B-316AFA92EA27}" srcOrd="0" destOrd="0" presId="urn:microsoft.com/office/officeart/2005/8/layout/process1"/>
    <dgm:cxn modelId="{D3DDDFB9-2835-4800-97BA-EFF04B17E458}" type="presOf" srcId="{D5A07F02-7AE8-4675-AB2E-E27554AC1491}" destId="{7BE2394A-F709-4A0B-811E-069133B2C146}" srcOrd="0" destOrd="0" presId="urn:microsoft.com/office/officeart/2005/8/layout/process1"/>
    <dgm:cxn modelId="{252BFBD9-DC1A-45E7-B60B-87BAB932F627}" type="presOf" srcId="{32690FAB-46B9-40C0-AFBE-544546E740DE}" destId="{43F9CC3A-429B-4C2D-B2D1-30FDD4B22F47}" srcOrd="0" destOrd="0" presId="urn:microsoft.com/office/officeart/2005/8/layout/process1"/>
    <dgm:cxn modelId="{2CBEB649-86D0-43DC-B49A-238DDFDC2B39}" type="presParOf" srcId="{475C4181-BE49-4F05-9545-BB7917E95096}" destId="{7A4CDBF9-017A-469B-995B-316AFA92EA27}" srcOrd="0" destOrd="0" presId="urn:microsoft.com/office/officeart/2005/8/layout/process1"/>
    <dgm:cxn modelId="{F688102D-50D7-4DCE-B9E4-68BB9E6B48ED}" type="presParOf" srcId="{475C4181-BE49-4F05-9545-BB7917E95096}" destId="{43F9CC3A-429B-4C2D-B2D1-30FDD4B22F47}" srcOrd="1" destOrd="0" presId="urn:microsoft.com/office/officeart/2005/8/layout/process1"/>
    <dgm:cxn modelId="{F489476D-236C-4061-AFCB-1583D2DF9778}" type="presParOf" srcId="{43F9CC3A-429B-4C2D-B2D1-30FDD4B22F47}" destId="{6385C5D7-C434-4978-8E7B-2B1E966B63E3}" srcOrd="0" destOrd="0" presId="urn:microsoft.com/office/officeart/2005/8/layout/process1"/>
    <dgm:cxn modelId="{85FBA66A-A3F9-4764-8EE1-D87D440CEF45}" type="presParOf" srcId="{475C4181-BE49-4F05-9545-BB7917E95096}" destId="{7BE2394A-F709-4A0B-811E-069133B2C146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C337A70B-7720-4E1A-8663-7E71984D174D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8B731230-EFA6-4F76-8CA4-962A1C07FD15}">
      <dgm:prSet/>
      <dgm:spPr/>
      <dgm:t>
        <a:bodyPr/>
        <a:lstStyle/>
        <a:p>
          <a:r>
            <a:rPr lang="el-GR" dirty="0"/>
            <a:t>Το </a:t>
          </a:r>
          <a:r>
            <a:rPr lang="en-US" dirty="0"/>
            <a:t>Apache Spark </a:t>
          </a:r>
          <a:r>
            <a:rPr lang="el-GR" dirty="0"/>
            <a:t>είναι ένα </a:t>
          </a:r>
          <a:r>
            <a:rPr lang="en-US" dirty="0"/>
            <a:t>framework </a:t>
          </a:r>
          <a:r>
            <a:rPr lang="el-GR" dirty="0"/>
            <a:t>γενικού σκοπού που επιτρέπει κατανεμημένη</a:t>
          </a:r>
          <a:r>
            <a:rPr lang="en-US" dirty="0"/>
            <a:t> </a:t>
          </a:r>
          <a:r>
            <a:rPr lang="el-GR" dirty="0"/>
            <a:t>επεξεργασία σε συστάδες υπολογιστών</a:t>
          </a:r>
          <a:endParaRPr lang="en-US" dirty="0"/>
        </a:p>
      </dgm:t>
    </dgm:pt>
    <dgm:pt modelId="{FAF0F7E2-3868-464C-882F-779EF66B82DB}" type="parTrans" cxnId="{F17016B3-7624-4EB2-9324-3F29F2E5889B}">
      <dgm:prSet/>
      <dgm:spPr/>
      <dgm:t>
        <a:bodyPr/>
        <a:lstStyle/>
        <a:p>
          <a:endParaRPr lang="en-US"/>
        </a:p>
      </dgm:t>
    </dgm:pt>
    <dgm:pt modelId="{15D10394-9523-45AD-806B-0F1E085F3707}" type="sibTrans" cxnId="{F17016B3-7624-4EB2-9324-3F29F2E5889B}">
      <dgm:prSet/>
      <dgm:spPr/>
      <dgm:t>
        <a:bodyPr/>
        <a:lstStyle/>
        <a:p>
          <a:endParaRPr lang="en-US"/>
        </a:p>
      </dgm:t>
    </dgm:pt>
    <dgm:pt modelId="{BC4A6DC5-6726-41E9-9246-0031FD35A47A}">
      <dgm:prSet/>
      <dgm:spPr/>
      <dgm:t>
        <a:bodyPr/>
        <a:lstStyle/>
        <a:p>
          <a:r>
            <a:rPr lang="el-GR" dirty="0"/>
            <a:t>Μπορεί να θεωρηθεί ως μηχανή επεξεργασίας (</a:t>
          </a:r>
          <a:r>
            <a:rPr lang="en-US" dirty="0"/>
            <a:t>processing engine</a:t>
          </a:r>
          <a:r>
            <a:rPr lang="el-GR" dirty="0"/>
            <a:t>)</a:t>
          </a:r>
          <a:r>
            <a:rPr lang="en-US" dirty="0"/>
            <a:t> </a:t>
          </a:r>
          <a:r>
            <a:rPr lang="el-GR" dirty="0"/>
            <a:t>που δίνει έμφαση σε</a:t>
          </a:r>
          <a:r>
            <a:rPr lang="en-US" dirty="0"/>
            <a:t> </a:t>
          </a:r>
          <a:r>
            <a:rPr lang="el-GR" dirty="0"/>
            <a:t>ταχύτητα</a:t>
          </a:r>
          <a:r>
            <a:rPr lang="en-US" dirty="0"/>
            <a:t> </a:t>
          </a:r>
          <a:r>
            <a:rPr lang="el-GR" dirty="0"/>
            <a:t>και ευκολία χρήσης ενώ παράλληλα παρέχει δυνατότητες προχωρημένης ανάλυσης δεδομένων </a:t>
          </a:r>
          <a:endParaRPr lang="en-US" dirty="0"/>
        </a:p>
      </dgm:t>
    </dgm:pt>
    <dgm:pt modelId="{F87867E2-FAA4-4DB9-AB7D-AA979F6EA990}" type="parTrans" cxnId="{4CEDC64E-D369-41F5-8365-FDE606266421}">
      <dgm:prSet/>
      <dgm:spPr/>
      <dgm:t>
        <a:bodyPr/>
        <a:lstStyle/>
        <a:p>
          <a:endParaRPr lang="en-US"/>
        </a:p>
      </dgm:t>
    </dgm:pt>
    <dgm:pt modelId="{20879A4D-EEC8-426D-8618-599FF2A11A6C}" type="sibTrans" cxnId="{4CEDC64E-D369-41F5-8365-FDE606266421}">
      <dgm:prSet/>
      <dgm:spPr/>
      <dgm:t>
        <a:bodyPr/>
        <a:lstStyle/>
        <a:p>
          <a:endParaRPr lang="en-US"/>
        </a:p>
      </dgm:t>
    </dgm:pt>
    <dgm:pt modelId="{138AF52F-AC2B-4AE5-9A39-3B14AE9F8A15}">
      <dgm:prSet/>
      <dgm:spPr/>
      <dgm:t>
        <a:bodyPr/>
        <a:lstStyle/>
        <a:p>
          <a:r>
            <a:rPr lang="el-GR" dirty="0"/>
            <a:t>Εφόσον είναι δυνατόν διατηρεί τα δεδομένα στη κύρια μνήμη των </a:t>
          </a:r>
          <a:r>
            <a:rPr lang="en-US" dirty="0"/>
            <a:t>executors </a:t>
          </a:r>
          <a:r>
            <a:rPr lang="el-GR" dirty="0"/>
            <a:t>(</a:t>
          </a:r>
          <a:r>
            <a:rPr lang="en-US" dirty="0"/>
            <a:t>2x </a:t>
          </a:r>
          <a:r>
            <a:rPr lang="el-GR" dirty="0"/>
            <a:t>έως 100</a:t>
          </a:r>
          <a:r>
            <a:rPr lang="en-US" dirty="0"/>
            <a:t>x</a:t>
          </a:r>
          <a:r>
            <a:rPr lang="el-GR" dirty="0"/>
            <a:t> ταχύτερο από το </a:t>
          </a:r>
          <a:r>
            <a:rPr lang="en-US" dirty="0"/>
            <a:t>Hadoop MapReduce </a:t>
          </a:r>
          <a:r>
            <a:rPr lang="el-GR" dirty="0"/>
            <a:t>για συγκεκριμένες εργασίες)</a:t>
          </a:r>
          <a:endParaRPr lang="en-US" dirty="0"/>
        </a:p>
      </dgm:t>
    </dgm:pt>
    <dgm:pt modelId="{5D970BA1-5301-4CDD-9AC2-F9B5DFE989A1}" type="parTrans" cxnId="{9885F543-A7D5-45D1-A594-CC4F453857B5}">
      <dgm:prSet/>
      <dgm:spPr/>
      <dgm:t>
        <a:bodyPr/>
        <a:lstStyle/>
        <a:p>
          <a:endParaRPr lang="en-US"/>
        </a:p>
      </dgm:t>
    </dgm:pt>
    <dgm:pt modelId="{7F8424C4-CC79-48EE-A18C-325F3596821A}" type="sibTrans" cxnId="{9885F543-A7D5-45D1-A594-CC4F453857B5}">
      <dgm:prSet/>
      <dgm:spPr/>
      <dgm:t>
        <a:bodyPr/>
        <a:lstStyle/>
        <a:p>
          <a:endParaRPr lang="en-US"/>
        </a:p>
      </dgm:t>
    </dgm:pt>
    <dgm:pt modelId="{62707C1A-B076-463F-BB0E-6A72107A7171}" type="pres">
      <dgm:prSet presAssocID="{C337A70B-7720-4E1A-8663-7E71984D174D}" presName="linear" presStyleCnt="0">
        <dgm:presLayoutVars>
          <dgm:animLvl val="lvl"/>
          <dgm:resizeHandles val="exact"/>
        </dgm:presLayoutVars>
      </dgm:prSet>
      <dgm:spPr/>
    </dgm:pt>
    <dgm:pt modelId="{68AA8234-9BEB-4A03-89C6-0B1E35A43FED}" type="pres">
      <dgm:prSet presAssocID="{8B731230-EFA6-4F76-8CA4-962A1C07FD15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FF429240-089F-4BAA-81E3-0EC030251471}" type="pres">
      <dgm:prSet presAssocID="{15D10394-9523-45AD-806B-0F1E085F3707}" presName="spacer" presStyleCnt="0"/>
      <dgm:spPr/>
    </dgm:pt>
    <dgm:pt modelId="{DE9D0AD1-5A98-46C6-8312-0F1FDAB512F7}" type="pres">
      <dgm:prSet presAssocID="{BC4A6DC5-6726-41E9-9246-0031FD35A47A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4C0BE1F5-D6C6-4F70-B2F6-58F63DD1D4E3}" type="pres">
      <dgm:prSet presAssocID="{20879A4D-EEC8-426D-8618-599FF2A11A6C}" presName="spacer" presStyleCnt="0"/>
      <dgm:spPr/>
    </dgm:pt>
    <dgm:pt modelId="{106B9A47-956E-4D9B-A6C1-3BE81A1025D3}" type="pres">
      <dgm:prSet presAssocID="{138AF52F-AC2B-4AE5-9A39-3B14AE9F8A15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3F426E07-F290-4037-9BF2-655176DE44A0}" type="presOf" srcId="{BC4A6DC5-6726-41E9-9246-0031FD35A47A}" destId="{DE9D0AD1-5A98-46C6-8312-0F1FDAB512F7}" srcOrd="0" destOrd="0" presId="urn:microsoft.com/office/officeart/2005/8/layout/vList2"/>
    <dgm:cxn modelId="{586CE124-9FFF-4284-8716-D97CFDEA37D7}" type="presOf" srcId="{C337A70B-7720-4E1A-8663-7E71984D174D}" destId="{62707C1A-B076-463F-BB0E-6A72107A7171}" srcOrd="0" destOrd="0" presId="urn:microsoft.com/office/officeart/2005/8/layout/vList2"/>
    <dgm:cxn modelId="{0B1E803E-A79D-4A61-80F0-72CEE9B2DC0F}" type="presOf" srcId="{8B731230-EFA6-4F76-8CA4-962A1C07FD15}" destId="{68AA8234-9BEB-4A03-89C6-0B1E35A43FED}" srcOrd="0" destOrd="0" presId="urn:microsoft.com/office/officeart/2005/8/layout/vList2"/>
    <dgm:cxn modelId="{9885F543-A7D5-45D1-A594-CC4F453857B5}" srcId="{C337A70B-7720-4E1A-8663-7E71984D174D}" destId="{138AF52F-AC2B-4AE5-9A39-3B14AE9F8A15}" srcOrd="2" destOrd="0" parTransId="{5D970BA1-5301-4CDD-9AC2-F9B5DFE989A1}" sibTransId="{7F8424C4-CC79-48EE-A18C-325F3596821A}"/>
    <dgm:cxn modelId="{4CEDC64E-D369-41F5-8365-FDE606266421}" srcId="{C337A70B-7720-4E1A-8663-7E71984D174D}" destId="{BC4A6DC5-6726-41E9-9246-0031FD35A47A}" srcOrd="1" destOrd="0" parTransId="{F87867E2-FAA4-4DB9-AB7D-AA979F6EA990}" sibTransId="{20879A4D-EEC8-426D-8618-599FF2A11A6C}"/>
    <dgm:cxn modelId="{F17016B3-7624-4EB2-9324-3F29F2E5889B}" srcId="{C337A70B-7720-4E1A-8663-7E71984D174D}" destId="{8B731230-EFA6-4F76-8CA4-962A1C07FD15}" srcOrd="0" destOrd="0" parTransId="{FAF0F7E2-3868-464C-882F-779EF66B82DB}" sibTransId="{15D10394-9523-45AD-806B-0F1E085F3707}"/>
    <dgm:cxn modelId="{36D4D6F8-0C5B-4B53-BDD6-B3255CA2B0A8}" type="presOf" srcId="{138AF52F-AC2B-4AE5-9A39-3B14AE9F8A15}" destId="{106B9A47-956E-4D9B-A6C1-3BE81A1025D3}" srcOrd="0" destOrd="0" presId="urn:microsoft.com/office/officeart/2005/8/layout/vList2"/>
    <dgm:cxn modelId="{303B1D93-0E69-4956-A1E0-13E099CF6578}" type="presParOf" srcId="{62707C1A-B076-463F-BB0E-6A72107A7171}" destId="{68AA8234-9BEB-4A03-89C6-0B1E35A43FED}" srcOrd="0" destOrd="0" presId="urn:microsoft.com/office/officeart/2005/8/layout/vList2"/>
    <dgm:cxn modelId="{EC5E62A9-B3CA-4F86-A746-DD35FE0CEBF2}" type="presParOf" srcId="{62707C1A-B076-463F-BB0E-6A72107A7171}" destId="{FF429240-089F-4BAA-81E3-0EC030251471}" srcOrd="1" destOrd="0" presId="urn:microsoft.com/office/officeart/2005/8/layout/vList2"/>
    <dgm:cxn modelId="{A9D2FE05-C76E-407B-A66A-F96718700742}" type="presParOf" srcId="{62707C1A-B076-463F-BB0E-6A72107A7171}" destId="{DE9D0AD1-5A98-46C6-8312-0F1FDAB512F7}" srcOrd="2" destOrd="0" presId="urn:microsoft.com/office/officeart/2005/8/layout/vList2"/>
    <dgm:cxn modelId="{465E205C-BD13-4FB0-8EE9-29D40A0F6F87}" type="presParOf" srcId="{62707C1A-B076-463F-BB0E-6A72107A7171}" destId="{4C0BE1F5-D6C6-4F70-B2F6-58F63DD1D4E3}" srcOrd="3" destOrd="0" presId="urn:microsoft.com/office/officeart/2005/8/layout/vList2"/>
    <dgm:cxn modelId="{39EE19F9-6EC6-46B5-9423-57B3C25B1BBA}" type="presParOf" srcId="{62707C1A-B076-463F-BB0E-6A72107A7171}" destId="{106B9A47-956E-4D9B-A6C1-3BE81A1025D3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0FA38059-0677-4199-978B-F428984C0F78}" type="doc">
      <dgm:prSet loTypeId="urn:microsoft.com/office/officeart/2017/3/layout/DropPinTimeline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316989A0-E611-4735-9AEC-1355B8927492}">
      <dgm:prSet/>
      <dgm:spPr/>
      <dgm:t>
        <a:bodyPr/>
        <a:lstStyle/>
        <a:p>
          <a:pPr>
            <a:defRPr b="1"/>
          </a:pPr>
          <a:r>
            <a:rPr lang="en-US"/>
            <a:t>2009</a:t>
          </a:r>
        </a:p>
      </dgm:t>
    </dgm:pt>
    <dgm:pt modelId="{A2835054-75A7-4294-BBCD-CD42A9F7F470}" type="parTrans" cxnId="{2F474B25-455E-4B7C-8859-8E84B7FF54A7}">
      <dgm:prSet/>
      <dgm:spPr/>
      <dgm:t>
        <a:bodyPr/>
        <a:lstStyle/>
        <a:p>
          <a:endParaRPr lang="en-US"/>
        </a:p>
      </dgm:t>
    </dgm:pt>
    <dgm:pt modelId="{344773E9-9573-470F-B4CF-3A8E9779433E}" type="sibTrans" cxnId="{2F474B25-455E-4B7C-8859-8E84B7FF54A7}">
      <dgm:prSet/>
      <dgm:spPr/>
      <dgm:t>
        <a:bodyPr/>
        <a:lstStyle/>
        <a:p>
          <a:endParaRPr lang="en-US"/>
        </a:p>
      </dgm:t>
    </dgm:pt>
    <dgm:pt modelId="{8823C017-EBA2-4542-9B4D-4009BDF2D42A}">
      <dgm:prSet/>
      <dgm:spPr/>
      <dgm:t>
        <a:bodyPr/>
        <a:lstStyle/>
        <a:p>
          <a:r>
            <a:rPr lang="en-US"/>
            <a:t>UC Berkeley AMPlab</a:t>
          </a:r>
        </a:p>
      </dgm:t>
    </dgm:pt>
    <dgm:pt modelId="{F4CE5FF1-46B1-44FE-995D-4698C80A4A21}" type="parTrans" cxnId="{233B1613-7EA7-4A28-BBC8-9CD57DC27827}">
      <dgm:prSet/>
      <dgm:spPr/>
      <dgm:t>
        <a:bodyPr/>
        <a:lstStyle/>
        <a:p>
          <a:endParaRPr lang="en-US"/>
        </a:p>
      </dgm:t>
    </dgm:pt>
    <dgm:pt modelId="{27436A89-D282-4E61-B5C6-B358454A8FF7}" type="sibTrans" cxnId="{233B1613-7EA7-4A28-BBC8-9CD57DC27827}">
      <dgm:prSet/>
      <dgm:spPr/>
      <dgm:t>
        <a:bodyPr/>
        <a:lstStyle/>
        <a:p>
          <a:endParaRPr lang="en-US"/>
        </a:p>
      </dgm:t>
    </dgm:pt>
    <dgm:pt modelId="{02C36DDA-2223-4DA2-867E-B76706FC81BE}">
      <dgm:prSet/>
      <dgm:spPr/>
      <dgm:t>
        <a:bodyPr/>
        <a:lstStyle/>
        <a:p>
          <a:pPr>
            <a:defRPr b="1"/>
          </a:pPr>
          <a:r>
            <a:rPr lang="en-US"/>
            <a:t>2010</a:t>
          </a:r>
        </a:p>
      </dgm:t>
    </dgm:pt>
    <dgm:pt modelId="{17DA252C-A801-4995-98F8-757528FB6343}" type="parTrans" cxnId="{6CBD6090-AE7C-4BBA-8585-083B245F34B7}">
      <dgm:prSet/>
      <dgm:spPr/>
      <dgm:t>
        <a:bodyPr/>
        <a:lstStyle/>
        <a:p>
          <a:endParaRPr lang="en-US"/>
        </a:p>
      </dgm:t>
    </dgm:pt>
    <dgm:pt modelId="{CDB07B8C-3D27-48DB-BF9A-445F35B09643}" type="sibTrans" cxnId="{6CBD6090-AE7C-4BBA-8585-083B245F34B7}">
      <dgm:prSet/>
      <dgm:spPr/>
      <dgm:t>
        <a:bodyPr/>
        <a:lstStyle/>
        <a:p>
          <a:endParaRPr lang="en-US"/>
        </a:p>
      </dgm:t>
    </dgm:pt>
    <dgm:pt modelId="{96D8D35D-695E-4630-8E41-ECDE6C51B5C9}">
      <dgm:prSet/>
      <dgm:spPr/>
      <dgm:t>
        <a:bodyPr/>
        <a:lstStyle/>
        <a:p>
          <a:r>
            <a:rPr lang="en-US"/>
            <a:t>Research Paper (Matei Zaharia, …)</a:t>
          </a:r>
        </a:p>
      </dgm:t>
    </dgm:pt>
    <dgm:pt modelId="{3EE78A5A-7FA6-4762-820E-17D1403F2782}" type="parTrans" cxnId="{C8597340-C742-4F8D-B158-422B580B5E37}">
      <dgm:prSet/>
      <dgm:spPr/>
      <dgm:t>
        <a:bodyPr/>
        <a:lstStyle/>
        <a:p>
          <a:endParaRPr lang="en-US"/>
        </a:p>
      </dgm:t>
    </dgm:pt>
    <dgm:pt modelId="{F1518BCF-B280-4DC3-9705-55A50987BF70}" type="sibTrans" cxnId="{C8597340-C742-4F8D-B158-422B580B5E37}">
      <dgm:prSet/>
      <dgm:spPr/>
      <dgm:t>
        <a:bodyPr/>
        <a:lstStyle/>
        <a:p>
          <a:endParaRPr lang="en-US"/>
        </a:p>
      </dgm:t>
    </dgm:pt>
    <dgm:pt modelId="{AB5382B3-A2F5-48FD-9E3E-7D77457B02ED}">
      <dgm:prSet/>
      <dgm:spPr/>
      <dgm:t>
        <a:bodyPr/>
        <a:lstStyle/>
        <a:p>
          <a:pPr>
            <a:defRPr b="1"/>
          </a:pPr>
          <a:r>
            <a:rPr lang="en-US"/>
            <a:t>2011</a:t>
          </a:r>
        </a:p>
      </dgm:t>
    </dgm:pt>
    <dgm:pt modelId="{7C77DC4D-C70A-44F2-9B49-68DCE80B7040}" type="parTrans" cxnId="{6F079C9D-D2D0-4F57-A773-7B86C0242D1C}">
      <dgm:prSet/>
      <dgm:spPr/>
      <dgm:t>
        <a:bodyPr/>
        <a:lstStyle/>
        <a:p>
          <a:endParaRPr lang="en-US"/>
        </a:p>
      </dgm:t>
    </dgm:pt>
    <dgm:pt modelId="{0475DB46-2A7C-40EE-8020-CA93FCA22493}" type="sibTrans" cxnId="{6F079C9D-D2D0-4F57-A773-7B86C0242D1C}">
      <dgm:prSet/>
      <dgm:spPr/>
      <dgm:t>
        <a:bodyPr/>
        <a:lstStyle/>
        <a:p>
          <a:endParaRPr lang="en-US"/>
        </a:p>
      </dgm:t>
    </dgm:pt>
    <dgm:pt modelId="{1E07BA97-1CD3-4758-B060-4C66D641C3A6}">
      <dgm:prSet/>
      <dgm:spPr/>
      <dgm:t>
        <a:bodyPr/>
        <a:lstStyle/>
        <a:p>
          <a:r>
            <a:rPr lang="en-US"/>
            <a:t>First release</a:t>
          </a:r>
        </a:p>
      </dgm:t>
    </dgm:pt>
    <dgm:pt modelId="{95F71116-E86D-417C-A308-BEC958F36BDB}" type="parTrans" cxnId="{5ACEF282-9C2F-4953-B32B-F24C003F831B}">
      <dgm:prSet/>
      <dgm:spPr/>
      <dgm:t>
        <a:bodyPr/>
        <a:lstStyle/>
        <a:p>
          <a:endParaRPr lang="en-US"/>
        </a:p>
      </dgm:t>
    </dgm:pt>
    <dgm:pt modelId="{33681832-D4DA-4057-A90D-11A83B11AF64}" type="sibTrans" cxnId="{5ACEF282-9C2F-4953-B32B-F24C003F831B}">
      <dgm:prSet/>
      <dgm:spPr/>
      <dgm:t>
        <a:bodyPr/>
        <a:lstStyle/>
        <a:p>
          <a:endParaRPr lang="en-US"/>
        </a:p>
      </dgm:t>
    </dgm:pt>
    <dgm:pt modelId="{7C3FEDE3-4358-4DF6-9F0C-C168088DA2BC}">
      <dgm:prSet/>
      <dgm:spPr/>
      <dgm:t>
        <a:bodyPr/>
        <a:lstStyle/>
        <a:p>
          <a:pPr>
            <a:defRPr b="1"/>
          </a:pPr>
          <a:r>
            <a:rPr lang="en-US"/>
            <a:t>2013</a:t>
          </a:r>
        </a:p>
      </dgm:t>
    </dgm:pt>
    <dgm:pt modelId="{C8CFF245-331E-41B6-95D0-CC2CBCC58E10}" type="parTrans" cxnId="{79C81EF7-8634-4127-8CAC-9CA4716BA47A}">
      <dgm:prSet/>
      <dgm:spPr/>
      <dgm:t>
        <a:bodyPr/>
        <a:lstStyle/>
        <a:p>
          <a:endParaRPr lang="en-US"/>
        </a:p>
      </dgm:t>
    </dgm:pt>
    <dgm:pt modelId="{74601F70-CA57-4B12-95CB-A6AB51896B49}" type="sibTrans" cxnId="{79C81EF7-8634-4127-8CAC-9CA4716BA47A}">
      <dgm:prSet/>
      <dgm:spPr/>
      <dgm:t>
        <a:bodyPr/>
        <a:lstStyle/>
        <a:p>
          <a:endParaRPr lang="en-US"/>
        </a:p>
      </dgm:t>
    </dgm:pt>
    <dgm:pt modelId="{57B964F5-FD58-455A-A7EB-8777C7F6447D}">
      <dgm:prSet/>
      <dgm:spPr/>
      <dgm:t>
        <a:bodyPr/>
        <a:lstStyle/>
        <a:p>
          <a:r>
            <a:rPr lang="en-US" dirty="0" err="1"/>
            <a:t>AMPlab</a:t>
          </a:r>
          <a:r>
            <a:rPr lang="en-US" dirty="0"/>
            <a:t> </a:t>
          </a:r>
          <a:r>
            <a:rPr lang="el-GR" dirty="0">
              <a:sym typeface="Wingdings" panose="05000000000000000000" pitchFamily="2" charset="2"/>
            </a:rPr>
            <a:t></a:t>
          </a:r>
          <a:r>
            <a:rPr lang="en-US" dirty="0"/>
            <a:t> Databricks</a:t>
          </a:r>
        </a:p>
      </dgm:t>
    </dgm:pt>
    <dgm:pt modelId="{6D9550FF-F6C1-43B6-A5C2-CC98C88F350F}" type="parTrans" cxnId="{42A32D60-900E-4A8F-9F9D-C6C9FABAD795}">
      <dgm:prSet/>
      <dgm:spPr/>
      <dgm:t>
        <a:bodyPr/>
        <a:lstStyle/>
        <a:p>
          <a:endParaRPr lang="en-US"/>
        </a:p>
      </dgm:t>
    </dgm:pt>
    <dgm:pt modelId="{838E01E6-674A-42C8-AEF4-E2E9433267D8}" type="sibTrans" cxnId="{42A32D60-900E-4A8F-9F9D-C6C9FABAD795}">
      <dgm:prSet/>
      <dgm:spPr/>
      <dgm:t>
        <a:bodyPr/>
        <a:lstStyle/>
        <a:p>
          <a:endParaRPr lang="en-US"/>
        </a:p>
      </dgm:t>
    </dgm:pt>
    <dgm:pt modelId="{49BE6E26-05AD-4FB3-8B4C-14237C7576A3}">
      <dgm:prSet/>
      <dgm:spPr/>
      <dgm:t>
        <a:bodyPr/>
        <a:lstStyle/>
        <a:p>
          <a:pPr>
            <a:defRPr b="1"/>
          </a:pPr>
          <a:r>
            <a:rPr lang="en-US"/>
            <a:t>2014</a:t>
          </a:r>
        </a:p>
      </dgm:t>
    </dgm:pt>
    <dgm:pt modelId="{EC8D15FA-6F3B-49AC-872C-1EAEBEA834E2}" type="parTrans" cxnId="{FE097278-4B9A-42E8-BCE1-3876C3FC1C25}">
      <dgm:prSet/>
      <dgm:spPr/>
      <dgm:t>
        <a:bodyPr/>
        <a:lstStyle/>
        <a:p>
          <a:endParaRPr lang="en-US"/>
        </a:p>
      </dgm:t>
    </dgm:pt>
    <dgm:pt modelId="{DF044274-55C4-4945-A371-085ECBE5B391}" type="sibTrans" cxnId="{FE097278-4B9A-42E8-BCE1-3876C3FC1C25}">
      <dgm:prSet/>
      <dgm:spPr/>
      <dgm:t>
        <a:bodyPr/>
        <a:lstStyle/>
        <a:p>
          <a:endParaRPr lang="en-US"/>
        </a:p>
      </dgm:t>
    </dgm:pt>
    <dgm:pt modelId="{86DE9247-6984-4641-857B-ECE5C62C0CF3}">
      <dgm:prSet/>
      <dgm:spPr/>
      <dgm:t>
        <a:bodyPr/>
        <a:lstStyle/>
        <a:p>
          <a:r>
            <a:rPr lang="en-US"/>
            <a:t>Spark 1.0</a:t>
          </a:r>
        </a:p>
      </dgm:t>
    </dgm:pt>
    <dgm:pt modelId="{EE33E9D6-5475-4775-A4A8-405BA8911C79}" type="parTrans" cxnId="{9D2396F3-A11D-4A7D-B5F9-64FC531704AA}">
      <dgm:prSet/>
      <dgm:spPr/>
      <dgm:t>
        <a:bodyPr/>
        <a:lstStyle/>
        <a:p>
          <a:endParaRPr lang="en-US"/>
        </a:p>
      </dgm:t>
    </dgm:pt>
    <dgm:pt modelId="{9777BAF2-32CD-468E-86CC-E562EB8A90D0}" type="sibTrans" cxnId="{9D2396F3-A11D-4A7D-B5F9-64FC531704AA}">
      <dgm:prSet/>
      <dgm:spPr/>
      <dgm:t>
        <a:bodyPr/>
        <a:lstStyle/>
        <a:p>
          <a:endParaRPr lang="en-US"/>
        </a:p>
      </dgm:t>
    </dgm:pt>
    <dgm:pt modelId="{A39725E9-06BD-4D1B-9778-11C7CF23017B}">
      <dgm:prSet/>
      <dgm:spPr/>
      <dgm:t>
        <a:bodyPr/>
        <a:lstStyle/>
        <a:p>
          <a:pPr>
            <a:defRPr b="1"/>
          </a:pPr>
          <a:r>
            <a:rPr lang="en-US"/>
            <a:t>2016</a:t>
          </a:r>
        </a:p>
      </dgm:t>
    </dgm:pt>
    <dgm:pt modelId="{E6156A29-3A30-4590-94A4-CDAA96536B3F}" type="parTrans" cxnId="{1BB1A23C-DF2C-45A9-A2EE-A98C1C2DD1CB}">
      <dgm:prSet/>
      <dgm:spPr/>
      <dgm:t>
        <a:bodyPr/>
        <a:lstStyle/>
        <a:p>
          <a:endParaRPr lang="en-US"/>
        </a:p>
      </dgm:t>
    </dgm:pt>
    <dgm:pt modelId="{6154B940-9FBC-4B4B-A3F1-E35CD4C70CE3}" type="sibTrans" cxnId="{1BB1A23C-DF2C-45A9-A2EE-A98C1C2DD1CB}">
      <dgm:prSet/>
      <dgm:spPr/>
      <dgm:t>
        <a:bodyPr/>
        <a:lstStyle/>
        <a:p>
          <a:endParaRPr lang="en-US"/>
        </a:p>
      </dgm:t>
    </dgm:pt>
    <dgm:pt modelId="{872F6279-6DE0-4CDB-9829-A03432E92F1E}">
      <dgm:prSet/>
      <dgm:spPr/>
      <dgm:t>
        <a:bodyPr/>
        <a:lstStyle/>
        <a:p>
          <a:r>
            <a:rPr lang="en-US"/>
            <a:t>Spark 2.0</a:t>
          </a:r>
        </a:p>
      </dgm:t>
    </dgm:pt>
    <dgm:pt modelId="{553C675E-2DA7-48FA-8E11-7695F7FC536C}" type="parTrans" cxnId="{75C9147B-56F3-4688-A377-D53DA5DB0F72}">
      <dgm:prSet/>
      <dgm:spPr/>
      <dgm:t>
        <a:bodyPr/>
        <a:lstStyle/>
        <a:p>
          <a:endParaRPr lang="en-US"/>
        </a:p>
      </dgm:t>
    </dgm:pt>
    <dgm:pt modelId="{00139460-7D59-42BD-A2A5-EA80A9002FF7}" type="sibTrans" cxnId="{75C9147B-56F3-4688-A377-D53DA5DB0F72}">
      <dgm:prSet/>
      <dgm:spPr/>
      <dgm:t>
        <a:bodyPr/>
        <a:lstStyle/>
        <a:p>
          <a:endParaRPr lang="en-US"/>
        </a:p>
      </dgm:t>
    </dgm:pt>
    <dgm:pt modelId="{15B16F92-9A71-480F-992F-C38014AC13CA}">
      <dgm:prSet/>
      <dgm:spPr/>
      <dgm:t>
        <a:bodyPr/>
        <a:lstStyle/>
        <a:p>
          <a:pPr>
            <a:defRPr b="1"/>
          </a:pPr>
          <a:r>
            <a:rPr lang="en-US"/>
            <a:t>2020</a:t>
          </a:r>
        </a:p>
      </dgm:t>
    </dgm:pt>
    <dgm:pt modelId="{C0F0516D-9796-4578-B72A-0A15D26F1716}" type="parTrans" cxnId="{0F534CB6-93D7-4627-8593-EFD935BE46B5}">
      <dgm:prSet/>
      <dgm:spPr/>
      <dgm:t>
        <a:bodyPr/>
        <a:lstStyle/>
        <a:p>
          <a:endParaRPr lang="en-US"/>
        </a:p>
      </dgm:t>
    </dgm:pt>
    <dgm:pt modelId="{D80C2929-1E8F-4833-8B90-B48EF42566C5}" type="sibTrans" cxnId="{0F534CB6-93D7-4627-8593-EFD935BE46B5}">
      <dgm:prSet/>
      <dgm:spPr/>
      <dgm:t>
        <a:bodyPr/>
        <a:lstStyle/>
        <a:p>
          <a:endParaRPr lang="en-US"/>
        </a:p>
      </dgm:t>
    </dgm:pt>
    <dgm:pt modelId="{6DAD6B84-96F1-4AF6-BA3E-92B727197082}">
      <dgm:prSet/>
      <dgm:spPr/>
      <dgm:t>
        <a:bodyPr/>
        <a:lstStyle/>
        <a:p>
          <a:r>
            <a:rPr lang="en-US"/>
            <a:t>Spark 3.0</a:t>
          </a:r>
        </a:p>
      </dgm:t>
    </dgm:pt>
    <dgm:pt modelId="{5E08F285-59BC-4EB4-961E-C654F64C0089}" type="parTrans" cxnId="{66225F88-1642-4FFF-A045-4DBD60A830A3}">
      <dgm:prSet/>
      <dgm:spPr/>
      <dgm:t>
        <a:bodyPr/>
        <a:lstStyle/>
        <a:p>
          <a:endParaRPr lang="en-US"/>
        </a:p>
      </dgm:t>
    </dgm:pt>
    <dgm:pt modelId="{AE41A2E1-2E01-4F25-BB69-4989D3E8DFF9}" type="sibTrans" cxnId="{66225F88-1642-4FFF-A045-4DBD60A830A3}">
      <dgm:prSet/>
      <dgm:spPr/>
      <dgm:t>
        <a:bodyPr/>
        <a:lstStyle/>
        <a:p>
          <a:endParaRPr lang="en-US"/>
        </a:p>
      </dgm:t>
    </dgm:pt>
    <dgm:pt modelId="{27C237CD-1E43-46E4-BE84-F93FC5745172}" type="pres">
      <dgm:prSet presAssocID="{0FA38059-0677-4199-978B-F428984C0F78}" presName="root" presStyleCnt="0">
        <dgm:presLayoutVars>
          <dgm:chMax/>
          <dgm:chPref/>
          <dgm:animLvl val="lvl"/>
        </dgm:presLayoutVars>
      </dgm:prSet>
      <dgm:spPr/>
    </dgm:pt>
    <dgm:pt modelId="{99EAC02C-27DC-42F7-97EA-4BAFB1F98F12}" type="pres">
      <dgm:prSet presAssocID="{0FA38059-0677-4199-978B-F428984C0F78}" presName="divider" presStyleLbl="fgAcc1" presStyleIdx="0" presStyleCnt="8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triangle" w="lg" len="lg"/>
        </a:ln>
        <a:effectLst/>
      </dgm:spPr>
    </dgm:pt>
    <dgm:pt modelId="{8B1C464A-DBEF-4E48-97E8-4368AE157C0B}" type="pres">
      <dgm:prSet presAssocID="{0FA38059-0677-4199-978B-F428984C0F78}" presName="nodes" presStyleCnt="0">
        <dgm:presLayoutVars>
          <dgm:chMax/>
          <dgm:chPref/>
          <dgm:animLvl val="lvl"/>
        </dgm:presLayoutVars>
      </dgm:prSet>
      <dgm:spPr/>
    </dgm:pt>
    <dgm:pt modelId="{B72E205D-E884-467B-9FA8-E5DD0C29642A}" type="pres">
      <dgm:prSet presAssocID="{316989A0-E611-4735-9AEC-1355B8927492}" presName="composite" presStyleCnt="0"/>
      <dgm:spPr/>
    </dgm:pt>
    <dgm:pt modelId="{8469C219-0CE5-4404-B05E-F2F3B89A28CB}" type="pres">
      <dgm:prSet presAssocID="{316989A0-E611-4735-9AEC-1355B8927492}" presName="ConnectorPoint" presStyleLbl="lnNode1" presStyleIdx="0" presStyleCnt="7"/>
      <dgm:spPr>
        <a:solidFill>
          <a:schemeClr val="accent2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gm:spPr>
    </dgm:pt>
    <dgm:pt modelId="{0C09FBD5-1EA2-472D-8956-FECAC480BE71}" type="pres">
      <dgm:prSet presAssocID="{316989A0-E611-4735-9AEC-1355B8927492}" presName="DropPinPlaceHolder" presStyleCnt="0"/>
      <dgm:spPr/>
    </dgm:pt>
    <dgm:pt modelId="{17153B14-397D-4588-A7DB-29001CF698C8}" type="pres">
      <dgm:prSet presAssocID="{316989A0-E611-4735-9AEC-1355B8927492}" presName="DropPin" presStyleLbl="alignNode1" presStyleIdx="0" presStyleCnt="7"/>
      <dgm:spPr/>
    </dgm:pt>
    <dgm:pt modelId="{CC40FEEE-A576-4D1C-A960-8506093915CC}" type="pres">
      <dgm:prSet presAssocID="{316989A0-E611-4735-9AEC-1355B8927492}" presName="Ellipse" presStyleLbl="fgAcc1" presStyleIdx="1" presStyleCnt="8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gm:spPr>
    </dgm:pt>
    <dgm:pt modelId="{BE7AA0A4-31D4-4E9C-96FF-179DC8A98DF0}" type="pres">
      <dgm:prSet presAssocID="{316989A0-E611-4735-9AEC-1355B8927492}" presName="L2TextContainer" presStyleLbl="revTx" presStyleIdx="0" presStyleCnt="14">
        <dgm:presLayoutVars>
          <dgm:bulletEnabled val="1"/>
        </dgm:presLayoutVars>
      </dgm:prSet>
      <dgm:spPr/>
    </dgm:pt>
    <dgm:pt modelId="{7F9C5A4F-CB8B-42C5-8335-B031AEF714E9}" type="pres">
      <dgm:prSet presAssocID="{316989A0-E611-4735-9AEC-1355B8927492}" presName="L1TextContainer" presStyleLbl="revTx" presStyleIdx="1" presStyleCnt="14">
        <dgm:presLayoutVars>
          <dgm:chMax val="1"/>
          <dgm:chPref val="1"/>
          <dgm:bulletEnabled val="1"/>
        </dgm:presLayoutVars>
      </dgm:prSet>
      <dgm:spPr/>
    </dgm:pt>
    <dgm:pt modelId="{16300954-1258-4F70-8A95-7CD3EB239805}" type="pres">
      <dgm:prSet presAssocID="{316989A0-E611-4735-9AEC-1355B8927492}" presName="ConnectLine" presStyleLbl="sibTrans1D1" presStyleIdx="0" presStyleCnt="7"/>
      <dgm:spPr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gm:spPr>
    </dgm:pt>
    <dgm:pt modelId="{23A021F8-AA4C-413C-9C3B-5A71EBCBF0C4}" type="pres">
      <dgm:prSet presAssocID="{316989A0-E611-4735-9AEC-1355B8927492}" presName="EmptyPlaceHolder" presStyleCnt="0"/>
      <dgm:spPr/>
    </dgm:pt>
    <dgm:pt modelId="{61F2C8F7-0439-4F7C-A55F-901FFC09A2AA}" type="pres">
      <dgm:prSet presAssocID="{344773E9-9573-470F-B4CF-3A8E9779433E}" presName="spaceBetweenRectangles" presStyleCnt="0"/>
      <dgm:spPr/>
    </dgm:pt>
    <dgm:pt modelId="{4EF402FB-7406-4D19-BCC2-4409E44A7792}" type="pres">
      <dgm:prSet presAssocID="{02C36DDA-2223-4DA2-867E-B76706FC81BE}" presName="composite" presStyleCnt="0"/>
      <dgm:spPr/>
    </dgm:pt>
    <dgm:pt modelId="{717AD80F-38E9-42F0-881E-F4B2F01100FA}" type="pres">
      <dgm:prSet presAssocID="{02C36DDA-2223-4DA2-867E-B76706FC81BE}" presName="ConnectorPoint" presStyleLbl="lnNode1" presStyleIdx="1" presStyleCnt="7"/>
      <dgm:spPr>
        <a:solidFill>
          <a:schemeClr val="accent2">
            <a:hueOff val="-242561"/>
            <a:satOff val="-13988"/>
            <a:lumOff val="1438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gm:spPr>
    </dgm:pt>
    <dgm:pt modelId="{823CE415-53A1-4CD8-AE41-F2A18674CC58}" type="pres">
      <dgm:prSet presAssocID="{02C36DDA-2223-4DA2-867E-B76706FC81BE}" presName="DropPinPlaceHolder" presStyleCnt="0"/>
      <dgm:spPr/>
    </dgm:pt>
    <dgm:pt modelId="{A916E092-CFB6-4746-B823-860B6BC5614C}" type="pres">
      <dgm:prSet presAssocID="{02C36DDA-2223-4DA2-867E-B76706FC81BE}" presName="DropPin" presStyleLbl="alignNode1" presStyleIdx="1" presStyleCnt="7"/>
      <dgm:spPr/>
    </dgm:pt>
    <dgm:pt modelId="{79577810-F83D-4BE1-B4EC-000CD165D80D}" type="pres">
      <dgm:prSet presAssocID="{02C36DDA-2223-4DA2-867E-B76706FC81BE}" presName="Ellipse" presStyleLbl="fgAcc1" presStyleIdx="2" presStyleCnt="8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gm:spPr>
    </dgm:pt>
    <dgm:pt modelId="{17E1092B-CEA6-4811-B46A-5FE207CE0165}" type="pres">
      <dgm:prSet presAssocID="{02C36DDA-2223-4DA2-867E-B76706FC81BE}" presName="L2TextContainer" presStyleLbl="revTx" presStyleIdx="2" presStyleCnt="14">
        <dgm:presLayoutVars>
          <dgm:bulletEnabled val="1"/>
        </dgm:presLayoutVars>
      </dgm:prSet>
      <dgm:spPr/>
    </dgm:pt>
    <dgm:pt modelId="{D5BCC6AA-D156-4E81-AA68-277AB685F46C}" type="pres">
      <dgm:prSet presAssocID="{02C36DDA-2223-4DA2-867E-B76706FC81BE}" presName="L1TextContainer" presStyleLbl="revTx" presStyleIdx="3" presStyleCnt="14">
        <dgm:presLayoutVars>
          <dgm:chMax val="1"/>
          <dgm:chPref val="1"/>
          <dgm:bulletEnabled val="1"/>
        </dgm:presLayoutVars>
      </dgm:prSet>
      <dgm:spPr/>
    </dgm:pt>
    <dgm:pt modelId="{A58D1206-54FA-44A3-BFBA-0F6A708AB252}" type="pres">
      <dgm:prSet presAssocID="{02C36DDA-2223-4DA2-867E-B76706FC81BE}" presName="ConnectLine" presStyleLbl="sibTrans1D1" presStyleIdx="1" presStyleCnt="7"/>
      <dgm:spPr>
        <a:noFill/>
        <a:ln w="12700" cap="flat" cmpd="sng" algn="ctr">
          <a:solidFill>
            <a:schemeClr val="accent2">
              <a:hueOff val="-242561"/>
              <a:satOff val="-13988"/>
              <a:lumOff val="1438"/>
              <a:alphaOff val="0"/>
            </a:schemeClr>
          </a:solidFill>
          <a:prstDash val="dash"/>
          <a:miter lim="800000"/>
        </a:ln>
        <a:effectLst/>
      </dgm:spPr>
    </dgm:pt>
    <dgm:pt modelId="{48C21EAB-5682-41EC-AB73-344DB8CC097B}" type="pres">
      <dgm:prSet presAssocID="{02C36DDA-2223-4DA2-867E-B76706FC81BE}" presName="EmptyPlaceHolder" presStyleCnt="0"/>
      <dgm:spPr/>
    </dgm:pt>
    <dgm:pt modelId="{87F5D2CD-2B8F-4E81-A69E-CBBCB04B4CA6}" type="pres">
      <dgm:prSet presAssocID="{CDB07B8C-3D27-48DB-BF9A-445F35B09643}" presName="spaceBetweenRectangles" presStyleCnt="0"/>
      <dgm:spPr/>
    </dgm:pt>
    <dgm:pt modelId="{724D217E-DC2F-49F5-9D2B-6564A13B8C03}" type="pres">
      <dgm:prSet presAssocID="{AB5382B3-A2F5-48FD-9E3E-7D77457B02ED}" presName="composite" presStyleCnt="0"/>
      <dgm:spPr/>
    </dgm:pt>
    <dgm:pt modelId="{323EC8AA-FE85-4DD2-B4C0-1BFF6E309F74}" type="pres">
      <dgm:prSet presAssocID="{AB5382B3-A2F5-48FD-9E3E-7D77457B02ED}" presName="ConnectorPoint" presStyleLbl="lnNode1" presStyleIdx="2" presStyleCnt="7"/>
      <dgm:spPr>
        <a:solidFill>
          <a:schemeClr val="accent2">
            <a:hueOff val="-485121"/>
            <a:satOff val="-27976"/>
            <a:lumOff val="2876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gm:spPr>
    </dgm:pt>
    <dgm:pt modelId="{66123188-C361-4785-A4F6-7B5EA5C8BA59}" type="pres">
      <dgm:prSet presAssocID="{AB5382B3-A2F5-48FD-9E3E-7D77457B02ED}" presName="DropPinPlaceHolder" presStyleCnt="0"/>
      <dgm:spPr/>
    </dgm:pt>
    <dgm:pt modelId="{B8C14A5D-ED43-4E29-9AA6-E4FE8E1A67C9}" type="pres">
      <dgm:prSet presAssocID="{AB5382B3-A2F5-48FD-9E3E-7D77457B02ED}" presName="DropPin" presStyleLbl="alignNode1" presStyleIdx="2" presStyleCnt="7"/>
      <dgm:spPr/>
    </dgm:pt>
    <dgm:pt modelId="{1ADAFCE9-C603-40BD-9AE2-47F3DBE89C4F}" type="pres">
      <dgm:prSet presAssocID="{AB5382B3-A2F5-48FD-9E3E-7D77457B02ED}" presName="Ellipse" presStyleLbl="fgAcc1" presStyleIdx="3" presStyleCnt="8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gm:spPr>
    </dgm:pt>
    <dgm:pt modelId="{B805C8AC-9C7E-4139-A06E-183E88F266CA}" type="pres">
      <dgm:prSet presAssocID="{AB5382B3-A2F5-48FD-9E3E-7D77457B02ED}" presName="L2TextContainer" presStyleLbl="revTx" presStyleIdx="4" presStyleCnt="14">
        <dgm:presLayoutVars>
          <dgm:bulletEnabled val="1"/>
        </dgm:presLayoutVars>
      </dgm:prSet>
      <dgm:spPr/>
    </dgm:pt>
    <dgm:pt modelId="{D9B7C702-946C-4534-BD4B-0919F570252C}" type="pres">
      <dgm:prSet presAssocID="{AB5382B3-A2F5-48FD-9E3E-7D77457B02ED}" presName="L1TextContainer" presStyleLbl="revTx" presStyleIdx="5" presStyleCnt="14">
        <dgm:presLayoutVars>
          <dgm:chMax val="1"/>
          <dgm:chPref val="1"/>
          <dgm:bulletEnabled val="1"/>
        </dgm:presLayoutVars>
      </dgm:prSet>
      <dgm:spPr/>
    </dgm:pt>
    <dgm:pt modelId="{DB0D346D-3FDA-4206-9549-F3C2758E1DAA}" type="pres">
      <dgm:prSet presAssocID="{AB5382B3-A2F5-48FD-9E3E-7D77457B02ED}" presName="ConnectLine" presStyleLbl="sibTrans1D1" presStyleIdx="2" presStyleCnt="7"/>
      <dgm:spPr>
        <a:noFill/>
        <a:ln w="12700" cap="flat" cmpd="sng" algn="ctr">
          <a:solidFill>
            <a:schemeClr val="accent2">
              <a:hueOff val="-485121"/>
              <a:satOff val="-27976"/>
              <a:lumOff val="2876"/>
              <a:alphaOff val="0"/>
            </a:schemeClr>
          </a:solidFill>
          <a:prstDash val="dash"/>
          <a:miter lim="800000"/>
        </a:ln>
        <a:effectLst/>
      </dgm:spPr>
    </dgm:pt>
    <dgm:pt modelId="{76236F61-90EA-4AE5-B34F-64AC4216F963}" type="pres">
      <dgm:prSet presAssocID="{AB5382B3-A2F5-48FD-9E3E-7D77457B02ED}" presName="EmptyPlaceHolder" presStyleCnt="0"/>
      <dgm:spPr/>
    </dgm:pt>
    <dgm:pt modelId="{96D3501A-A1AD-465A-962A-162F32FF003B}" type="pres">
      <dgm:prSet presAssocID="{0475DB46-2A7C-40EE-8020-CA93FCA22493}" presName="spaceBetweenRectangles" presStyleCnt="0"/>
      <dgm:spPr/>
    </dgm:pt>
    <dgm:pt modelId="{B3009428-0353-449E-A5FD-3A26DC3DC583}" type="pres">
      <dgm:prSet presAssocID="{7C3FEDE3-4358-4DF6-9F0C-C168088DA2BC}" presName="composite" presStyleCnt="0"/>
      <dgm:spPr/>
    </dgm:pt>
    <dgm:pt modelId="{E8418B42-A185-4660-9490-A5CC802B5F2B}" type="pres">
      <dgm:prSet presAssocID="{7C3FEDE3-4358-4DF6-9F0C-C168088DA2BC}" presName="ConnectorPoint" presStyleLbl="lnNode1" presStyleIdx="3" presStyleCnt="7"/>
      <dgm:spPr>
        <a:solidFill>
          <a:schemeClr val="accent2">
            <a:hueOff val="-727682"/>
            <a:satOff val="-41964"/>
            <a:lumOff val="4314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gm:spPr>
    </dgm:pt>
    <dgm:pt modelId="{3415E4AB-6649-4915-AB68-2D11E3B51C49}" type="pres">
      <dgm:prSet presAssocID="{7C3FEDE3-4358-4DF6-9F0C-C168088DA2BC}" presName="DropPinPlaceHolder" presStyleCnt="0"/>
      <dgm:spPr/>
    </dgm:pt>
    <dgm:pt modelId="{4BA5877E-9385-4B84-BE7F-E69AF487E47B}" type="pres">
      <dgm:prSet presAssocID="{7C3FEDE3-4358-4DF6-9F0C-C168088DA2BC}" presName="DropPin" presStyleLbl="alignNode1" presStyleIdx="3" presStyleCnt="7"/>
      <dgm:spPr/>
    </dgm:pt>
    <dgm:pt modelId="{C1F23FB3-39CD-417E-9597-397A2A2435A2}" type="pres">
      <dgm:prSet presAssocID="{7C3FEDE3-4358-4DF6-9F0C-C168088DA2BC}" presName="Ellipse" presStyleLbl="fgAcc1" presStyleIdx="4" presStyleCnt="8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gm:spPr>
    </dgm:pt>
    <dgm:pt modelId="{A6B731DD-A0E7-4E3E-83B1-B11E9387E3F8}" type="pres">
      <dgm:prSet presAssocID="{7C3FEDE3-4358-4DF6-9F0C-C168088DA2BC}" presName="L2TextContainer" presStyleLbl="revTx" presStyleIdx="6" presStyleCnt="14">
        <dgm:presLayoutVars>
          <dgm:bulletEnabled val="1"/>
        </dgm:presLayoutVars>
      </dgm:prSet>
      <dgm:spPr/>
    </dgm:pt>
    <dgm:pt modelId="{0328755C-9694-4709-A0F2-9FC887F55CCF}" type="pres">
      <dgm:prSet presAssocID="{7C3FEDE3-4358-4DF6-9F0C-C168088DA2BC}" presName="L1TextContainer" presStyleLbl="revTx" presStyleIdx="7" presStyleCnt="14">
        <dgm:presLayoutVars>
          <dgm:chMax val="1"/>
          <dgm:chPref val="1"/>
          <dgm:bulletEnabled val="1"/>
        </dgm:presLayoutVars>
      </dgm:prSet>
      <dgm:spPr/>
    </dgm:pt>
    <dgm:pt modelId="{10F6DA1D-1559-472E-A73F-C24E8226CA80}" type="pres">
      <dgm:prSet presAssocID="{7C3FEDE3-4358-4DF6-9F0C-C168088DA2BC}" presName="ConnectLine" presStyleLbl="sibTrans1D1" presStyleIdx="3" presStyleCnt="7"/>
      <dgm:spPr>
        <a:noFill/>
        <a:ln w="12700" cap="flat" cmpd="sng" algn="ctr">
          <a:solidFill>
            <a:schemeClr val="accent2">
              <a:hueOff val="-727682"/>
              <a:satOff val="-41964"/>
              <a:lumOff val="4314"/>
              <a:alphaOff val="0"/>
            </a:schemeClr>
          </a:solidFill>
          <a:prstDash val="dash"/>
          <a:miter lim="800000"/>
        </a:ln>
        <a:effectLst/>
      </dgm:spPr>
    </dgm:pt>
    <dgm:pt modelId="{60553EC1-6CEF-4B56-870C-34201C69DD6D}" type="pres">
      <dgm:prSet presAssocID="{7C3FEDE3-4358-4DF6-9F0C-C168088DA2BC}" presName="EmptyPlaceHolder" presStyleCnt="0"/>
      <dgm:spPr/>
    </dgm:pt>
    <dgm:pt modelId="{DEDF7E04-6D2B-4661-870E-27787C5610C4}" type="pres">
      <dgm:prSet presAssocID="{74601F70-CA57-4B12-95CB-A6AB51896B49}" presName="spaceBetweenRectangles" presStyleCnt="0"/>
      <dgm:spPr/>
    </dgm:pt>
    <dgm:pt modelId="{82FBA3A7-4383-4B79-945D-C2ACC7416C5C}" type="pres">
      <dgm:prSet presAssocID="{49BE6E26-05AD-4FB3-8B4C-14237C7576A3}" presName="composite" presStyleCnt="0"/>
      <dgm:spPr/>
    </dgm:pt>
    <dgm:pt modelId="{34B2FB84-350E-4A0B-9EEC-2165F9381DD6}" type="pres">
      <dgm:prSet presAssocID="{49BE6E26-05AD-4FB3-8B4C-14237C7576A3}" presName="ConnectorPoint" presStyleLbl="lnNode1" presStyleIdx="4" presStyleCnt="7"/>
      <dgm:spPr>
        <a:solidFill>
          <a:schemeClr val="accent2">
            <a:hueOff val="-970242"/>
            <a:satOff val="-55952"/>
            <a:lumOff val="5752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gm:spPr>
    </dgm:pt>
    <dgm:pt modelId="{ED7E373F-21E2-45B3-8AA3-74DE9B50CA3B}" type="pres">
      <dgm:prSet presAssocID="{49BE6E26-05AD-4FB3-8B4C-14237C7576A3}" presName="DropPinPlaceHolder" presStyleCnt="0"/>
      <dgm:spPr/>
    </dgm:pt>
    <dgm:pt modelId="{FB075BEE-754B-491B-965B-5F3E415D53D1}" type="pres">
      <dgm:prSet presAssocID="{49BE6E26-05AD-4FB3-8B4C-14237C7576A3}" presName="DropPin" presStyleLbl="alignNode1" presStyleIdx="4" presStyleCnt="7"/>
      <dgm:spPr/>
    </dgm:pt>
    <dgm:pt modelId="{37708B14-92B2-43F0-AE21-16F56CEF5AFC}" type="pres">
      <dgm:prSet presAssocID="{49BE6E26-05AD-4FB3-8B4C-14237C7576A3}" presName="Ellipse" presStyleLbl="fgAcc1" presStyleIdx="5" presStyleCnt="8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gm:spPr>
    </dgm:pt>
    <dgm:pt modelId="{8D4F1A7F-A5DA-4218-85E5-91F86EE033A8}" type="pres">
      <dgm:prSet presAssocID="{49BE6E26-05AD-4FB3-8B4C-14237C7576A3}" presName="L2TextContainer" presStyleLbl="revTx" presStyleIdx="8" presStyleCnt="14">
        <dgm:presLayoutVars>
          <dgm:bulletEnabled val="1"/>
        </dgm:presLayoutVars>
      </dgm:prSet>
      <dgm:spPr/>
    </dgm:pt>
    <dgm:pt modelId="{E01CA780-CD40-46AE-9A44-D55717E83D61}" type="pres">
      <dgm:prSet presAssocID="{49BE6E26-05AD-4FB3-8B4C-14237C7576A3}" presName="L1TextContainer" presStyleLbl="revTx" presStyleIdx="9" presStyleCnt="14">
        <dgm:presLayoutVars>
          <dgm:chMax val="1"/>
          <dgm:chPref val="1"/>
          <dgm:bulletEnabled val="1"/>
        </dgm:presLayoutVars>
      </dgm:prSet>
      <dgm:spPr/>
    </dgm:pt>
    <dgm:pt modelId="{84B30622-5115-41E1-9A5C-C072C15E70DB}" type="pres">
      <dgm:prSet presAssocID="{49BE6E26-05AD-4FB3-8B4C-14237C7576A3}" presName="ConnectLine" presStyleLbl="sibTrans1D1" presStyleIdx="4" presStyleCnt="7"/>
      <dgm:spPr>
        <a:noFill/>
        <a:ln w="12700" cap="flat" cmpd="sng" algn="ctr">
          <a:solidFill>
            <a:schemeClr val="accent2">
              <a:hueOff val="-970242"/>
              <a:satOff val="-55952"/>
              <a:lumOff val="5752"/>
              <a:alphaOff val="0"/>
            </a:schemeClr>
          </a:solidFill>
          <a:prstDash val="dash"/>
          <a:miter lim="800000"/>
        </a:ln>
        <a:effectLst/>
      </dgm:spPr>
    </dgm:pt>
    <dgm:pt modelId="{74D0EAE9-51FF-45EE-A2D4-C15CF23341C3}" type="pres">
      <dgm:prSet presAssocID="{49BE6E26-05AD-4FB3-8B4C-14237C7576A3}" presName="EmptyPlaceHolder" presStyleCnt="0"/>
      <dgm:spPr/>
    </dgm:pt>
    <dgm:pt modelId="{27DE24BF-F124-4021-86BF-FAD6B0C2EF46}" type="pres">
      <dgm:prSet presAssocID="{DF044274-55C4-4945-A371-085ECBE5B391}" presName="spaceBetweenRectangles" presStyleCnt="0"/>
      <dgm:spPr/>
    </dgm:pt>
    <dgm:pt modelId="{300D7691-E36E-42F9-BDE2-89EA27CD608D}" type="pres">
      <dgm:prSet presAssocID="{A39725E9-06BD-4D1B-9778-11C7CF23017B}" presName="composite" presStyleCnt="0"/>
      <dgm:spPr/>
    </dgm:pt>
    <dgm:pt modelId="{B46C0C5B-158F-40B2-BF8C-212F27416286}" type="pres">
      <dgm:prSet presAssocID="{A39725E9-06BD-4D1B-9778-11C7CF23017B}" presName="ConnectorPoint" presStyleLbl="lnNode1" presStyleIdx="5" presStyleCnt="7"/>
      <dgm:spPr>
        <a:solidFill>
          <a:schemeClr val="accent2">
            <a:hueOff val="-1212803"/>
            <a:satOff val="-69940"/>
            <a:lumOff val="719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gm:spPr>
    </dgm:pt>
    <dgm:pt modelId="{3803D949-D516-40F7-833D-4B7C225FCA85}" type="pres">
      <dgm:prSet presAssocID="{A39725E9-06BD-4D1B-9778-11C7CF23017B}" presName="DropPinPlaceHolder" presStyleCnt="0"/>
      <dgm:spPr/>
    </dgm:pt>
    <dgm:pt modelId="{783F44A8-E19F-45EF-BB60-401FBC7112CA}" type="pres">
      <dgm:prSet presAssocID="{A39725E9-06BD-4D1B-9778-11C7CF23017B}" presName="DropPin" presStyleLbl="alignNode1" presStyleIdx="5" presStyleCnt="7"/>
      <dgm:spPr/>
    </dgm:pt>
    <dgm:pt modelId="{489E18A9-7E8B-48EA-B902-4EA5B847C4FD}" type="pres">
      <dgm:prSet presAssocID="{A39725E9-06BD-4D1B-9778-11C7CF23017B}" presName="Ellipse" presStyleLbl="fgAcc1" presStyleIdx="6" presStyleCnt="8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gm:spPr>
    </dgm:pt>
    <dgm:pt modelId="{99B2BB4C-8E61-403B-A8ED-13A9BAAB5813}" type="pres">
      <dgm:prSet presAssocID="{A39725E9-06BD-4D1B-9778-11C7CF23017B}" presName="L2TextContainer" presStyleLbl="revTx" presStyleIdx="10" presStyleCnt="14">
        <dgm:presLayoutVars>
          <dgm:bulletEnabled val="1"/>
        </dgm:presLayoutVars>
      </dgm:prSet>
      <dgm:spPr/>
    </dgm:pt>
    <dgm:pt modelId="{82D939E5-908D-4D4F-B934-6DD7C24AB89C}" type="pres">
      <dgm:prSet presAssocID="{A39725E9-06BD-4D1B-9778-11C7CF23017B}" presName="L1TextContainer" presStyleLbl="revTx" presStyleIdx="11" presStyleCnt="14">
        <dgm:presLayoutVars>
          <dgm:chMax val="1"/>
          <dgm:chPref val="1"/>
          <dgm:bulletEnabled val="1"/>
        </dgm:presLayoutVars>
      </dgm:prSet>
      <dgm:spPr/>
    </dgm:pt>
    <dgm:pt modelId="{6280A98F-86E6-4506-8AB8-42C654F40F5C}" type="pres">
      <dgm:prSet presAssocID="{A39725E9-06BD-4D1B-9778-11C7CF23017B}" presName="ConnectLine" presStyleLbl="sibTrans1D1" presStyleIdx="5" presStyleCnt="7"/>
      <dgm:spPr>
        <a:noFill/>
        <a:ln w="12700" cap="flat" cmpd="sng" algn="ctr">
          <a:solidFill>
            <a:schemeClr val="accent2">
              <a:hueOff val="-1212803"/>
              <a:satOff val="-69940"/>
              <a:lumOff val="7190"/>
              <a:alphaOff val="0"/>
            </a:schemeClr>
          </a:solidFill>
          <a:prstDash val="dash"/>
          <a:miter lim="800000"/>
        </a:ln>
        <a:effectLst/>
      </dgm:spPr>
    </dgm:pt>
    <dgm:pt modelId="{F52EC89D-510D-4018-A200-67B44BEB4D4F}" type="pres">
      <dgm:prSet presAssocID="{A39725E9-06BD-4D1B-9778-11C7CF23017B}" presName="EmptyPlaceHolder" presStyleCnt="0"/>
      <dgm:spPr/>
    </dgm:pt>
    <dgm:pt modelId="{9698407F-A4D1-497F-BC40-14D1589DF9B6}" type="pres">
      <dgm:prSet presAssocID="{6154B940-9FBC-4B4B-A3F1-E35CD4C70CE3}" presName="spaceBetweenRectangles" presStyleCnt="0"/>
      <dgm:spPr/>
    </dgm:pt>
    <dgm:pt modelId="{2903AB53-346D-446C-82C5-FD9E5A1217EE}" type="pres">
      <dgm:prSet presAssocID="{15B16F92-9A71-480F-992F-C38014AC13CA}" presName="composite" presStyleCnt="0"/>
      <dgm:spPr/>
    </dgm:pt>
    <dgm:pt modelId="{1B4C8290-9682-4359-8950-A2648D1C99D1}" type="pres">
      <dgm:prSet presAssocID="{15B16F92-9A71-480F-992F-C38014AC13CA}" presName="ConnectorPoint" presStyleLbl="lnNode1" presStyleIdx="6" presStyleCnt="7"/>
      <dgm:spPr>
        <a:solidFill>
          <a:schemeClr val="accent2">
            <a:hueOff val="-1455363"/>
            <a:satOff val="-83928"/>
            <a:lumOff val="8628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gm:spPr>
    </dgm:pt>
    <dgm:pt modelId="{A6C077A7-EDA1-422C-A6EC-C3DE3515CAE4}" type="pres">
      <dgm:prSet presAssocID="{15B16F92-9A71-480F-992F-C38014AC13CA}" presName="DropPinPlaceHolder" presStyleCnt="0"/>
      <dgm:spPr/>
    </dgm:pt>
    <dgm:pt modelId="{32745554-B8EE-4FC6-AEE6-75BF4CDCAD47}" type="pres">
      <dgm:prSet presAssocID="{15B16F92-9A71-480F-992F-C38014AC13CA}" presName="DropPin" presStyleLbl="alignNode1" presStyleIdx="6" presStyleCnt="7"/>
      <dgm:spPr/>
    </dgm:pt>
    <dgm:pt modelId="{C35438F3-0D8A-4104-B4FD-1273BBC77010}" type="pres">
      <dgm:prSet presAssocID="{15B16F92-9A71-480F-992F-C38014AC13CA}" presName="Ellipse" presStyleLbl="fgAcc1" presStyleIdx="7" presStyleCnt="8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gm:spPr>
    </dgm:pt>
    <dgm:pt modelId="{29B463A1-3E3F-469A-9C94-EC7DA1A900D3}" type="pres">
      <dgm:prSet presAssocID="{15B16F92-9A71-480F-992F-C38014AC13CA}" presName="L2TextContainer" presStyleLbl="revTx" presStyleIdx="12" presStyleCnt="14">
        <dgm:presLayoutVars>
          <dgm:bulletEnabled val="1"/>
        </dgm:presLayoutVars>
      </dgm:prSet>
      <dgm:spPr/>
    </dgm:pt>
    <dgm:pt modelId="{5490A29B-468A-4E90-89D1-917F9CF91B4D}" type="pres">
      <dgm:prSet presAssocID="{15B16F92-9A71-480F-992F-C38014AC13CA}" presName="L1TextContainer" presStyleLbl="revTx" presStyleIdx="13" presStyleCnt="14">
        <dgm:presLayoutVars>
          <dgm:chMax val="1"/>
          <dgm:chPref val="1"/>
          <dgm:bulletEnabled val="1"/>
        </dgm:presLayoutVars>
      </dgm:prSet>
      <dgm:spPr/>
    </dgm:pt>
    <dgm:pt modelId="{96ED76E5-E512-4E0C-9FA4-0235160EA7F3}" type="pres">
      <dgm:prSet presAssocID="{15B16F92-9A71-480F-992F-C38014AC13CA}" presName="ConnectLine" presStyleLbl="sibTrans1D1" presStyleIdx="6" presStyleCnt="7"/>
      <dgm:spPr>
        <a:noFill/>
        <a:ln w="1270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dash"/>
          <a:miter lim="800000"/>
        </a:ln>
        <a:effectLst/>
      </dgm:spPr>
    </dgm:pt>
    <dgm:pt modelId="{A5AE07E3-71DE-48F8-8CA2-64626CC278AA}" type="pres">
      <dgm:prSet presAssocID="{15B16F92-9A71-480F-992F-C38014AC13CA}" presName="EmptyPlaceHolder" presStyleCnt="0"/>
      <dgm:spPr/>
    </dgm:pt>
  </dgm:ptLst>
  <dgm:cxnLst>
    <dgm:cxn modelId="{233B1613-7EA7-4A28-BBC8-9CD57DC27827}" srcId="{316989A0-E611-4735-9AEC-1355B8927492}" destId="{8823C017-EBA2-4542-9B4D-4009BDF2D42A}" srcOrd="0" destOrd="0" parTransId="{F4CE5FF1-46B1-44FE-995D-4698C80A4A21}" sibTransId="{27436A89-D282-4E61-B5C6-B358454A8FF7}"/>
    <dgm:cxn modelId="{9BFA1B17-90F4-43B8-81F0-AF885E9C8436}" type="presOf" srcId="{7C3FEDE3-4358-4DF6-9F0C-C168088DA2BC}" destId="{0328755C-9694-4709-A0F2-9FC887F55CCF}" srcOrd="0" destOrd="0" presId="urn:microsoft.com/office/officeart/2017/3/layout/DropPinTimeline"/>
    <dgm:cxn modelId="{2F474B25-455E-4B7C-8859-8E84B7FF54A7}" srcId="{0FA38059-0677-4199-978B-F428984C0F78}" destId="{316989A0-E611-4735-9AEC-1355B8927492}" srcOrd="0" destOrd="0" parTransId="{A2835054-75A7-4294-BBCD-CD42A9F7F470}" sibTransId="{344773E9-9573-470F-B4CF-3A8E9779433E}"/>
    <dgm:cxn modelId="{8DC02F2C-7DF0-4FFD-B53A-06103310BFCE}" type="presOf" srcId="{96D8D35D-695E-4630-8E41-ECDE6C51B5C9}" destId="{17E1092B-CEA6-4811-B46A-5FE207CE0165}" srcOrd="0" destOrd="0" presId="urn:microsoft.com/office/officeart/2017/3/layout/DropPinTimeline"/>
    <dgm:cxn modelId="{6DAF1A32-02A3-41DF-A5B9-01BA9F0A01D3}" type="presOf" srcId="{15B16F92-9A71-480F-992F-C38014AC13CA}" destId="{5490A29B-468A-4E90-89D1-917F9CF91B4D}" srcOrd="0" destOrd="0" presId="urn:microsoft.com/office/officeart/2017/3/layout/DropPinTimeline"/>
    <dgm:cxn modelId="{1BB1A23C-DF2C-45A9-A2EE-A98C1C2DD1CB}" srcId="{0FA38059-0677-4199-978B-F428984C0F78}" destId="{A39725E9-06BD-4D1B-9778-11C7CF23017B}" srcOrd="5" destOrd="0" parTransId="{E6156A29-3A30-4590-94A4-CDAA96536B3F}" sibTransId="{6154B940-9FBC-4B4B-A3F1-E35CD4C70CE3}"/>
    <dgm:cxn modelId="{C8597340-C742-4F8D-B158-422B580B5E37}" srcId="{02C36DDA-2223-4DA2-867E-B76706FC81BE}" destId="{96D8D35D-695E-4630-8E41-ECDE6C51B5C9}" srcOrd="0" destOrd="0" parTransId="{3EE78A5A-7FA6-4762-820E-17D1403F2782}" sibTransId="{F1518BCF-B280-4DC3-9705-55A50987BF70}"/>
    <dgm:cxn modelId="{F1D47841-CFBA-4315-BBC5-2FE854722A38}" type="presOf" srcId="{872F6279-6DE0-4CDB-9829-A03432E92F1E}" destId="{99B2BB4C-8E61-403B-A8ED-13A9BAAB5813}" srcOrd="0" destOrd="0" presId="urn:microsoft.com/office/officeart/2017/3/layout/DropPinTimeline"/>
    <dgm:cxn modelId="{E9F5D54A-143F-4BF0-B36B-87FDEE60C64F}" type="presOf" srcId="{A39725E9-06BD-4D1B-9778-11C7CF23017B}" destId="{82D939E5-908D-4D4F-B934-6DD7C24AB89C}" srcOrd="0" destOrd="0" presId="urn:microsoft.com/office/officeart/2017/3/layout/DropPinTimeline"/>
    <dgm:cxn modelId="{42A32D60-900E-4A8F-9F9D-C6C9FABAD795}" srcId="{7C3FEDE3-4358-4DF6-9F0C-C168088DA2BC}" destId="{57B964F5-FD58-455A-A7EB-8777C7F6447D}" srcOrd="0" destOrd="0" parTransId="{6D9550FF-F6C1-43B6-A5C2-CC98C88F350F}" sibTransId="{838E01E6-674A-42C8-AEF4-E2E9433267D8}"/>
    <dgm:cxn modelId="{31EB1D62-C162-4260-BB9F-2BCC552B7C58}" type="presOf" srcId="{49BE6E26-05AD-4FB3-8B4C-14237C7576A3}" destId="{E01CA780-CD40-46AE-9A44-D55717E83D61}" srcOrd="0" destOrd="0" presId="urn:microsoft.com/office/officeart/2017/3/layout/DropPinTimeline"/>
    <dgm:cxn modelId="{97F4A062-7289-40DC-95E7-E449DF9C1592}" type="presOf" srcId="{57B964F5-FD58-455A-A7EB-8777C7F6447D}" destId="{A6B731DD-A0E7-4E3E-83B1-B11E9387E3F8}" srcOrd="0" destOrd="0" presId="urn:microsoft.com/office/officeart/2017/3/layout/DropPinTimeline"/>
    <dgm:cxn modelId="{FB8A6673-9474-47B3-BE7E-3A8CBB3468C0}" type="presOf" srcId="{86DE9247-6984-4641-857B-ECE5C62C0CF3}" destId="{8D4F1A7F-A5DA-4218-85E5-91F86EE033A8}" srcOrd="0" destOrd="0" presId="urn:microsoft.com/office/officeart/2017/3/layout/DropPinTimeline"/>
    <dgm:cxn modelId="{FE097278-4B9A-42E8-BCE1-3876C3FC1C25}" srcId="{0FA38059-0677-4199-978B-F428984C0F78}" destId="{49BE6E26-05AD-4FB3-8B4C-14237C7576A3}" srcOrd="4" destOrd="0" parTransId="{EC8D15FA-6F3B-49AC-872C-1EAEBEA834E2}" sibTransId="{DF044274-55C4-4945-A371-085ECBE5B391}"/>
    <dgm:cxn modelId="{75C9147B-56F3-4688-A377-D53DA5DB0F72}" srcId="{A39725E9-06BD-4D1B-9778-11C7CF23017B}" destId="{872F6279-6DE0-4CDB-9829-A03432E92F1E}" srcOrd="0" destOrd="0" parTransId="{553C675E-2DA7-48FA-8E11-7695F7FC536C}" sibTransId="{00139460-7D59-42BD-A2A5-EA80A9002FF7}"/>
    <dgm:cxn modelId="{4BEE7880-D9DE-4542-8A1A-13CB4C6F92BC}" type="presOf" srcId="{8823C017-EBA2-4542-9B4D-4009BDF2D42A}" destId="{BE7AA0A4-31D4-4E9C-96FF-179DC8A98DF0}" srcOrd="0" destOrd="0" presId="urn:microsoft.com/office/officeart/2017/3/layout/DropPinTimeline"/>
    <dgm:cxn modelId="{5ACEF282-9C2F-4953-B32B-F24C003F831B}" srcId="{AB5382B3-A2F5-48FD-9E3E-7D77457B02ED}" destId="{1E07BA97-1CD3-4758-B060-4C66D641C3A6}" srcOrd="0" destOrd="0" parTransId="{95F71116-E86D-417C-A308-BEC958F36BDB}" sibTransId="{33681832-D4DA-4057-A90D-11A83B11AF64}"/>
    <dgm:cxn modelId="{49C14B84-78A2-404B-A56B-BDA778DB6580}" type="presOf" srcId="{316989A0-E611-4735-9AEC-1355B8927492}" destId="{7F9C5A4F-CB8B-42C5-8335-B031AEF714E9}" srcOrd="0" destOrd="0" presId="urn:microsoft.com/office/officeart/2017/3/layout/DropPinTimeline"/>
    <dgm:cxn modelId="{66225F88-1642-4FFF-A045-4DBD60A830A3}" srcId="{15B16F92-9A71-480F-992F-C38014AC13CA}" destId="{6DAD6B84-96F1-4AF6-BA3E-92B727197082}" srcOrd="0" destOrd="0" parTransId="{5E08F285-59BC-4EB4-961E-C654F64C0089}" sibTransId="{AE41A2E1-2E01-4F25-BB69-4989D3E8DFF9}"/>
    <dgm:cxn modelId="{6CBD6090-AE7C-4BBA-8585-083B245F34B7}" srcId="{0FA38059-0677-4199-978B-F428984C0F78}" destId="{02C36DDA-2223-4DA2-867E-B76706FC81BE}" srcOrd="1" destOrd="0" parTransId="{17DA252C-A801-4995-98F8-757528FB6343}" sibTransId="{CDB07B8C-3D27-48DB-BF9A-445F35B09643}"/>
    <dgm:cxn modelId="{E31F8A9A-0258-41B4-BE79-B08A79F3391D}" type="presOf" srcId="{6DAD6B84-96F1-4AF6-BA3E-92B727197082}" destId="{29B463A1-3E3F-469A-9C94-EC7DA1A900D3}" srcOrd="0" destOrd="0" presId="urn:microsoft.com/office/officeart/2017/3/layout/DropPinTimeline"/>
    <dgm:cxn modelId="{6F079C9D-D2D0-4F57-A773-7B86C0242D1C}" srcId="{0FA38059-0677-4199-978B-F428984C0F78}" destId="{AB5382B3-A2F5-48FD-9E3E-7D77457B02ED}" srcOrd="2" destOrd="0" parTransId="{7C77DC4D-C70A-44F2-9B49-68DCE80B7040}" sibTransId="{0475DB46-2A7C-40EE-8020-CA93FCA22493}"/>
    <dgm:cxn modelId="{0F534CB6-93D7-4627-8593-EFD935BE46B5}" srcId="{0FA38059-0677-4199-978B-F428984C0F78}" destId="{15B16F92-9A71-480F-992F-C38014AC13CA}" srcOrd="6" destOrd="0" parTransId="{C0F0516D-9796-4578-B72A-0A15D26F1716}" sibTransId="{D80C2929-1E8F-4833-8B90-B48EF42566C5}"/>
    <dgm:cxn modelId="{72926AB6-646C-4303-873A-99FBF4AE2143}" type="presOf" srcId="{AB5382B3-A2F5-48FD-9E3E-7D77457B02ED}" destId="{D9B7C702-946C-4534-BD4B-0919F570252C}" srcOrd="0" destOrd="0" presId="urn:microsoft.com/office/officeart/2017/3/layout/DropPinTimeline"/>
    <dgm:cxn modelId="{73DF0FBA-C959-41A1-9AF2-02A931350A23}" type="presOf" srcId="{1E07BA97-1CD3-4758-B060-4C66D641C3A6}" destId="{B805C8AC-9C7E-4139-A06E-183E88F266CA}" srcOrd="0" destOrd="0" presId="urn:microsoft.com/office/officeart/2017/3/layout/DropPinTimeline"/>
    <dgm:cxn modelId="{9F6E7DC1-F85E-4357-AE8B-63B8A6266AC7}" type="presOf" srcId="{0FA38059-0677-4199-978B-F428984C0F78}" destId="{27C237CD-1E43-46E4-BE84-F93FC5745172}" srcOrd="0" destOrd="0" presId="urn:microsoft.com/office/officeart/2017/3/layout/DropPinTimeline"/>
    <dgm:cxn modelId="{F3F6FFE8-A198-4D85-BD5D-707EF9B30054}" type="presOf" srcId="{02C36DDA-2223-4DA2-867E-B76706FC81BE}" destId="{D5BCC6AA-D156-4E81-AA68-277AB685F46C}" srcOrd="0" destOrd="0" presId="urn:microsoft.com/office/officeart/2017/3/layout/DropPinTimeline"/>
    <dgm:cxn modelId="{9D2396F3-A11D-4A7D-B5F9-64FC531704AA}" srcId="{49BE6E26-05AD-4FB3-8B4C-14237C7576A3}" destId="{86DE9247-6984-4641-857B-ECE5C62C0CF3}" srcOrd="0" destOrd="0" parTransId="{EE33E9D6-5475-4775-A4A8-405BA8911C79}" sibTransId="{9777BAF2-32CD-468E-86CC-E562EB8A90D0}"/>
    <dgm:cxn modelId="{79C81EF7-8634-4127-8CAC-9CA4716BA47A}" srcId="{0FA38059-0677-4199-978B-F428984C0F78}" destId="{7C3FEDE3-4358-4DF6-9F0C-C168088DA2BC}" srcOrd="3" destOrd="0" parTransId="{C8CFF245-331E-41B6-95D0-CC2CBCC58E10}" sibTransId="{74601F70-CA57-4B12-95CB-A6AB51896B49}"/>
    <dgm:cxn modelId="{4A0ED50C-C7BD-4448-9B41-8984725F3844}" type="presParOf" srcId="{27C237CD-1E43-46E4-BE84-F93FC5745172}" destId="{99EAC02C-27DC-42F7-97EA-4BAFB1F98F12}" srcOrd="0" destOrd="0" presId="urn:microsoft.com/office/officeart/2017/3/layout/DropPinTimeline"/>
    <dgm:cxn modelId="{FFA6505F-8386-46F4-8263-217F67ABCF18}" type="presParOf" srcId="{27C237CD-1E43-46E4-BE84-F93FC5745172}" destId="{8B1C464A-DBEF-4E48-97E8-4368AE157C0B}" srcOrd="1" destOrd="0" presId="urn:microsoft.com/office/officeart/2017/3/layout/DropPinTimeline"/>
    <dgm:cxn modelId="{BC2C6430-F029-43FE-B75F-4D1FBE47300A}" type="presParOf" srcId="{8B1C464A-DBEF-4E48-97E8-4368AE157C0B}" destId="{B72E205D-E884-467B-9FA8-E5DD0C29642A}" srcOrd="0" destOrd="0" presId="urn:microsoft.com/office/officeart/2017/3/layout/DropPinTimeline"/>
    <dgm:cxn modelId="{E7F46646-21AC-4B2D-95D9-6CF7BACBE5F9}" type="presParOf" srcId="{B72E205D-E884-467B-9FA8-E5DD0C29642A}" destId="{8469C219-0CE5-4404-B05E-F2F3B89A28CB}" srcOrd="0" destOrd="0" presId="urn:microsoft.com/office/officeart/2017/3/layout/DropPinTimeline"/>
    <dgm:cxn modelId="{29363229-82BA-4355-BC63-6A9DC3C3CF6A}" type="presParOf" srcId="{B72E205D-E884-467B-9FA8-E5DD0C29642A}" destId="{0C09FBD5-1EA2-472D-8956-FECAC480BE71}" srcOrd="1" destOrd="0" presId="urn:microsoft.com/office/officeart/2017/3/layout/DropPinTimeline"/>
    <dgm:cxn modelId="{0AB44D14-621A-4D1F-9A75-57811965EF63}" type="presParOf" srcId="{0C09FBD5-1EA2-472D-8956-FECAC480BE71}" destId="{17153B14-397D-4588-A7DB-29001CF698C8}" srcOrd="0" destOrd="0" presId="urn:microsoft.com/office/officeart/2017/3/layout/DropPinTimeline"/>
    <dgm:cxn modelId="{EFC973F1-C9EB-418D-BBB9-61E2EEE117EE}" type="presParOf" srcId="{0C09FBD5-1EA2-472D-8956-FECAC480BE71}" destId="{CC40FEEE-A576-4D1C-A960-8506093915CC}" srcOrd="1" destOrd="0" presId="urn:microsoft.com/office/officeart/2017/3/layout/DropPinTimeline"/>
    <dgm:cxn modelId="{8B93FA00-E19D-464B-A150-18952E63BC64}" type="presParOf" srcId="{B72E205D-E884-467B-9FA8-E5DD0C29642A}" destId="{BE7AA0A4-31D4-4E9C-96FF-179DC8A98DF0}" srcOrd="2" destOrd="0" presId="urn:microsoft.com/office/officeart/2017/3/layout/DropPinTimeline"/>
    <dgm:cxn modelId="{A34E0D0A-250B-4C9C-92C1-7FE42DAA42C3}" type="presParOf" srcId="{B72E205D-E884-467B-9FA8-E5DD0C29642A}" destId="{7F9C5A4F-CB8B-42C5-8335-B031AEF714E9}" srcOrd="3" destOrd="0" presId="urn:microsoft.com/office/officeart/2017/3/layout/DropPinTimeline"/>
    <dgm:cxn modelId="{1C6FE812-B76A-4D43-A484-3B045CC5B82C}" type="presParOf" srcId="{B72E205D-E884-467B-9FA8-E5DD0C29642A}" destId="{16300954-1258-4F70-8A95-7CD3EB239805}" srcOrd="4" destOrd="0" presId="urn:microsoft.com/office/officeart/2017/3/layout/DropPinTimeline"/>
    <dgm:cxn modelId="{F57F16DE-601D-406A-AD09-559A4CE4F688}" type="presParOf" srcId="{B72E205D-E884-467B-9FA8-E5DD0C29642A}" destId="{23A021F8-AA4C-413C-9C3B-5A71EBCBF0C4}" srcOrd="5" destOrd="0" presId="urn:microsoft.com/office/officeart/2017/3/layout/DropPinTimeline"/>
    <dgm:cxn modelId="{B973130C-910A-4171-AAEF-9CCDE2634C20}" type="presParOf" srcId="{8B1C464A-DBEF-4E48-97E8-4368AE157C0B}" destId="{61F2C8F7-0439-4F7C-A55F-901FFC09A2AA}" srcOrd="1" destOrd="0" presId="urn:microsoft.com/office/officeart/2017/3/layout/DropPinTimeline"/>
    <dgm:cxn modelId="{17FE9AE3-3802-43DB-983B-951E2168E124}" type="presParOf" srcId="{8B1C464A-DBEF-4E48-97E8-4368AE157C0B}" destId="{4EF402FB-7406-4D19-BCC2-4409E44A7792}" srcOrd="2" destOrd="0" presId="urn:microsoft.com/office/officeart/2017/3/layout/DropPinTimeline"/>
    <dgm:cxn modelId="{7C242C4F-02D6-4BE5-8989-5E4BEA1DBE59}" type="presParOf" srcId="{4EF402FB-7406-4D19-BCC2-4409E44A7792}" destId="{717AD80F-38E9-42F0-881E-F4B2F01100FA}" srcOrd="0" destOrd="0" presId="urn:microsoft.com/office/officeart/2017/3/layout/DropPinTimeline"/>
    <dgm:cxn modelId="{CC25860C-3BAB-4334-8B07-EB51B9D75534}" type="presParOf" srcId="{4EF402FB-7406-4D19-BCC2-4409E44A7792}" destId="{823CE415-53A1-4CD8-AE41-F2A18674CC58}" srcOrd="1" destOrd="0" presId="urn:microsoft.com/office/officeart/2017/3/layout/DropPinTimeline"/>
    <dgm:cxn modelId="{B3B46AA9-249E-4096-AB2D-E600B19495A1}" type="presParOf" srcId="{823CE415-53A1-4CD8-AE41-F2A18674CC58}" destId="{A916E092-CFB6-4746-B823-860B6BC5614C}" srcOrd="0" destOrd="0" presId="urn:microsoft.com/office/officeart/2017/3/layout/DropPinTimeline"/>
    <dgm:cxn modelId="{03A5C6A7-9F5D-4A74-B0B6-2E7380C63B8D}" type="presParOf" srcId="{823CE415-53A1-4CD8-AE41-F2A18674CC58}" destId="{79577810-F83D-4BE1-B4EC-000CD165D80D}" srcOrd="1" destOrd="0" presId="urn:microsoft.com/office/officeart/2017/3/layout/DropPinTimeline"/>
    <dgm:cxn modelId="{F3A13953-0425-49FE-823B-EDD90798BFFA}" type="presParOf" srcId="{4EF402FB-7406-4D19-BCC2-4409E44A7792}" destId="{17E1092B-CEA6-4811-B46A-5FE207CE0165}" srcOrd="2" destOrd="0" presId="urn:microsoft.com/office/officeart/2017/3/layout/DropPinTimeline"/>
    <dgm:cxn modelId="{7F511447-DDBC-48C3-A85D-61FD3C7B9C19}" type="presParOf" srcId="{4EF402FB-7406-4D19-BCC2-4409E44A7792}" destId="{D5BCC6AA-D156-4E81-AA68-277AB685F46C}" srcOrd="3" destOrd="0" presId="urn:microsoft.com/office/officeart/2017/3/layout/DropPinTimeline"/>
    <dgm:cxn modelId="{8ED916D4-8A06-4930-8470-34B3B0C668A3}" type="presParOf" srcId="{4EF402FB-7406-4D19-BCC2-4409E44A7792}" destId="{A58D1206-54FA-44A3-BFBA-0F6A708AB252}" srcOrd="4" destOrd="0" presId="urn:microsoft.com/office/officeart/2017/3/layout/DropPinTimeline"/>
    <dgm:cxn modelId="{098F981C-6F38-4A7D-9B94-04AB8F78CF83}" type="presParOf" srcId="{4EF402FB-7406-4D19-BCC2-4409E44A7792}" destId="{48C21EAB-5682-41EC-AB73-344DB8CC097B}" srcOrd="5" destOrd="0" presId="urn:microsoft.com/office/officeart/2017/3/layout/DropPinTimeline"/>
    <dgm:cxn modelId="{6A33107F-2CDC-4E3B-8FB0-6ED92D8CEDA6}" type="presParOf" srcId="{8B1C464A-DBEF-4E48-97E8-4368AE157C0B}" destId="{87F5D2CD-2B8F-4E81-A69E-CBBCB04B4CA6}" srcOrd="3" destOrd="0" presId="urn:microsoft.com/office/officeart/2017/3/layout/DropPinTimeline"/>
    <dgm:cxn modelId="{CBF6E83C-0CBE-4738-9918-898891F32114}" type="presParOf" srcId="{8B1C464A-DBEF-4E48-97E8-4368AE157C0B}" destId="{724D217E-DC2F-49F5-9D2B-6564A13B8C03}" srcOrd="4" destOrd="0" presId="urn:microsoft.com/office/officeart/2017/3/layout/DropPinTimeline"/>
    <dgm:cxn modelId="{7034F434-6B85-48D3-B4AE-17A11FD939AF}" type="presParOf" srcId="{724D217E-DC2F-49F5-9D2B-6564A13B8C03}" destId="{323EC8AA-FE85-4DD2-B4C0-1BFF6E309F74}" srcOrd="0" destOrd="0" presId="urn:microsoft.com/office/officeart/2017/3/layout/DropPinTimeline"/>
    <dgm:cxn modelId="{C6299F93-2507-4421-A31E-8B1A6179D36D}" type="presParOf" srcId="{724D217E-DC2F-49F5-9D2B-6564A13B8C03}" destId="{66123188-C361-4785-A4F6-7B5EA5C8BA59}" srcOrd="1" destOrd="0" presId="urn:microsoft.com/office/officeart/2017/3/layout/DropPinTimeline"/>
    <dgm:cxn modelId="{3BD9BACF-0789-490A-9E1A-C65022D0C3BB}" type="presParOf" srcId="{66123188-C361-4785-A4F6-7B5EA5C8BA59}" destId="{B8C14A5D-ED43-4E29-9AA6-E4FE8E1A67C9}" srcOrd="0" destOrd="0" presId="urn:microsoft.com/office/officeart/2017/3/layout/DropPinTimeline"/>
    <dgm:cxn modelId="{EB570BD4-CFA8-4789-940F-672CF1C501BB}" type="presParOf" srcId="{66123188-C361-4785-A4F6-7B5EA5C8BA59}" destId="{1ADAFCE9-C603-40BD-9AE2-47F3DBE89C4F}" srcOrd="1" destOrd="0" presId="urn:microsoft.com/office/officeart/2017/3/layout/DropPinTimeline"/>
    <dgm:cxn modelId="{44E05BB1-EF65-452F-A732-A2E573AC6F18}" type="presParOf" srcId="{724D217E-DC2F-49F5-9D2B-6564A13B8C03}" destId="{B805C8AC-9C7E-4139-A06E-183E88F266CA}" srcOrd="2" destOrd="0" presId="urn:microsoft.com/office/officeart/2017/3/layout/DropPinTimeline"/>
    <dgm:cxn modelId="{19B7C048-1E36-4EF5-8C2B-90B3856723E3}" type="presParOf" srcId="{724D217E-DC2F-49F5-9D2B-6564A13B8C03}" destId="{D9B7C702-946C-4534-BD4B-0919F570252C}" srcOrd="3" destOrd="0" presId="urn:microsoft.com/office/officeart/2017/3/layout/DropPinTimeline"/>
    <dgm:cxn modelId="{4A33A093-CC2A-495F-A20E-21FDACFBCF9B}" type="presParOf" srcId="{724D217E-DC2F-49F5-9D2B-6564A13B8C03}" destId="{DB0D346D-3FDA-4206-9549-F3C2758E1DAA}" srcOrd="4" destOrd="0" presId="urn:microsoft.com/office/officeart/2017/3/layout/DropPinTimeline"/>
    <dgm:cxn modelId="{76869AB0-02DD-4106-967B-DE9D9E631B8C}" type="presParOf" srcId="{724D217E-DC2F-49F5-9D2B-6564A13B8C03}" destId="{76236F61-90EA-4AE5-B34F-64AC4216F963}" srcOrd="5" destOrd="0" presId="urn:microsoft.com/office/officeart/2017/3/layout/DropPinTimeline"/>
    <dgm:cxn modelId="{022F637F-7565-4B3E-ABAE-DA86FF80078C}" type="presParOf" srcId="{8B1C464A-DBEF-4E48-97E8-4368AE157C0B}" destId="{96D3501A-A1AD-465A-962A-162F32FF003B}" srcOrd="5" destOrd="0" presId="urn:microsoft.com/office/officeart/2017/3/layout/DropPinTimeline"/>
    <dgm:cxn modelId="{39E49077-AA5C-47F3-9449-F4EECAF20449}" type="presParOf" srcId="{8B1C464A-DBEF-4E48-97E8-4368AE157C0B}" destId="{B3009428-0353-449E-A5FD-3A26DC3DC583}" srcOrd="6" destOrd="0" presId="urn:microsoft.com/office/officeart/2017/3/layout/DropPinTimeline"/>
    <dgm:cxn modelId="{01A4D08E-3FEF-4569-8F92-3C9CAAD53C24}" type="presParOf" srcId="{B3009428-0353-449E-A5FD-3A26DC3DC583}" destId="{E8418B42-A185-4660-9490-A5CC802B5F2B}" srcOrd="0" destOrd="0" presId="urn:microsoft.com/office/officeart/2017/3/layout/DropPinTimeline"/>
    <dgm:cxn modelId="{41FA3EE5-1B28-4A4B-AEF5-48362000085E}" type="presParOf" srcId="{B3009428-0353-449E-A5FD-3A26DC3DC583}" destId="{3415E4AB-6649-4915-AB68-2D11E3B51C49}" srcOrd="1" destOrd="0" presId="urn:microsoft.com/office/officeart/2017/3/layout/DropPinTimeline"/>
    <dgm:cxn modelId="{07CA52B0-A222-4158-B50A-DB0ED91C3B7C}" type="presParOf" srcId="{3415E4AB-6649-4915-AB68-2D11E3B51C49}" destId="{4BA5877E-9385-4B84-BE7F-E69AF487E47B}" srcOrd="0" destOrd="0" presId="urn:microsoft.com/office/officeart/2017/3/layout/DropPinTimeline"/>
    <dgm:cxn modelId="{0289093D-D360-4E5E-A972-6DDA61F36C57}" type="presParOf" srcId="{3415E4AB-6649-4915-AB68-2D11E3B51C49}" destId="{C1F23FB3-39CD-417E-9597-397A2A2435A2}" srcOrd="1" destOrd="0" presId="urn:microsoft.com/office/officeart/2017/3/layout/DropPinTimeline"/>
    <dgm:cxn modelId="{025F5569-4FF8-4E8E-9037-4814326B0B9D}" type="presParOf" srcId="{B3009428-0353-449E-A5FD-3A26DC3DC583}" destId="{A6B731DD-A0E7-4E3E-83B1-B11E9387E3F8}" srcOrd="2" destOrd="0" presId="urn:microsoft.com/office/officeart/2017/3/layout/DropPinTimeline"/>
    <dgm:cxn modelId="{64053387-F824-493C-8148-FB9F6082C31B}" type="presParOf" srcId="{B3009428-0353-449E-A5FD-3A26DC3DC583}" destId="{0328755C-9694-4709-A0F2-9FC887F55CCF}" srcOrd="3" destOrd="0" presId="urn:microsoft.com/office/officeart/2017/3/layout/DropPinTimeline"/>
    <dgm:cxn modelId="{F80844F4-1466-4EFC-93DD-D8FC824C69DF}" type="presParOf" srcId="{B3009428-0353-449E-A5FD-3A26DC3DC583}" destId="{10F6DA1D-1559-472E-A73F-C24E8226CA80}" srcOrd="4" destOrd="0" presId="urn:microsoft.com/office/officeart/2017/3/layout/DropPinTimeline"/>
    <dgm:cxn modelId="{730CD1F9-9129-49BF-B426-51C4B2C3A1EA}" type="presParOf" srcId="{B3009428-0353-449E-A5FD-3A26DC3DC583}" destId="{60553EC1-6CEF-4B56-870C-34201C69DD6D}" srcOrd="5" destOrd="0" presId="urn:microsoft.com/office/officeart/2017/3/layout/DropPinTimeline"/>
    <dgm:cxn modelId="{2DB465AB-58D1-419D-AF62-AA6B88F0193F}" type="presParOf" srcId="{8B1C464A-DBEF-4E48-97E8-4368AE157C0B}" destId="{DEDF7E04-6D2B-4661-870E-27787C5610C4}" srcOrd="7" destOrd="0" presId="urn:microsoft.com/office/officeart/2017/3/layout/DropPinTimeline"/>
    <dgm:cxn modelId="{0B43CCFC-D5A2-41BD-A018-16F1571FDFFB}" type="presParOf" srcId="{8B1C464A-DBEF-4E48-97E8-4368AE157C0B}" destId="{82FBA3A7-4383-4B79-945D-C2ACC7416C5C}" srcOrd="8" destOrd="0" presId="urn:microsoft.com/office/officeart/2017/3/layout/DropPinTimeline"/>
    <dgm:cxn modelId="{C77CB11F-38AF-499E-A245-4D6A973880CA}" type="presParOf" srcId="{82FBA3A7-4383-4B79-945D-C2ACC7416C5C}" destId="{34B2FB84-350E-4A0B-9EEC-2165F9381DD6}" srcOrd="0" destOrd="0" presId="urn:microsoft.com/office/officeart/2017/3/layout/DropPinTimeline"/>
    <dgm:cxn modelId="{AC71953D-19C9-4065-A71A-91429A0997BE}" type="presParOf" srcId="{82FBA3A7-4383-4B79-945D-C2ACC7416C5C}" destId="{ED7E373F-21E2-45B3-8AA3-74DE9B50CA3B}" srcOrd="1" destOrd="0" presId="urn:microsoft.com/office/officeart/2017/3/layout/DropPinTimeline"/>
    <dgm:cxn modelId="{0A5DAAF1-8038-4A00-BB14-455D5BE71190}" type="presParOf" srcId="{ED7E373F-21E2-45B3-8AA3-74DE9B50CA3B}" destId="{FB075BEE-754B-491B-965B-5F3E415D53D1}" srcOrd="0" destOrd="0" presId="urn:microsoft.com/office/officeart/2017/3/layout/DropPinTimeline"/>
    <dgm:cxn modelId="{9256BA85-E6C9-47A3-B2DA-101D1B1658BE}" type="presParOf" srcId="{ED7E373F-21E2-45B3-8AA3-74DE9B50CA3B}" destId="{37708B14-92B2-43F0-AE21-16F56CEF5AFC}" srcOrd="1" destOrd="0" presId="urn:microsoft.com/office/officeart/2017/3/layout/DropPinTimeline"/>
    <dgm:cxn modelId="{F7EA8553-B8BD-4E98-90D6-ED7745747787}" type="presParOf" srcId="{82FBA3A7-4383-4B79-945D-C2ACC7416C5C}" destId="{8D4F1A7F-A5DA-4218-85E5-91F86EE033A8}" srcOrd="2" destOrd="0" presId="urn:microsoft.com/office/officeart/2017/3/layout/DropPinTimeline"/>
    <dgm:cxn modelId="{975C44BD-493A-4D1E-8AAF-23987A88D547}" type="presParOf" srcId="{82FBA3A7-4383-4B79-945D-C2ACC7416C5C}" destId="{E01CA780-CD40-46AE-9A44-D55717E83D61}" srcOrd="3" destOrd="0" presId="urn:microsoft.com/office/officeart/2017/3/layout/DropPinTimeline"/>
    <dgm:cxn modelId="{06E1A0FC-12CE-4B66-9BAF-CEB5655F7827}" type="presParOf" srcId="{82FBA3A7-4383-4B79-945D-C2ACC7416C5C}" destId="{84B30622-5115-41E1-9A5C-C072C15E70DB}" srcOrd="4" destOrd="0" presId="urn:microsoft.com/office/officeart/2017/3/layout/DropPinTimeline"/>
    <dgm:cxn modelId="{C31E0B61-FC46-4232-96B2-581F1AD4EE64}" type="presParOf" srcId="{82FBA3A7-4383-4B79-945D-C2ACC7416C5C}" destId="{74D0EAE9-51FF-45EE-A2D4-C15CF23341C3}" srcOrd="5" destOrd="0" presId="urn:microsoft.com/office/officeart/2017/3/layout/DropPinTimeline"/>
    <dgm:cxn modelId="{E3376073-2A10-4F62-8CF8-FD138EB20679}" type="presParOf" srcId="{8B1C464A-DBEF-4E48-97E8-4368AE157C0B}" destId="{27DE24BF-F124-4021-86BF-FAD6B0C2EF46}" srcOrd="9" destOrd="0" presId="urn:microsoft.com/office/officeart/2017/3/layout/DropPinTimeline"/>
    <dgm:cxn modelId="{5B618EED-D06D-4382-A239-1FCFC1E00C3A}" type="presParOf" srcId="{8B1C464A-DBEF-4E48-97E8-4368AE157C0B}" destId="{300D7691-E36E-42F9-BDE2-89EA27CD608D}" srcOrd="10" destOrd="0" presId="urn:microsoft.com/office/officeart/2017/3/layout/DropPinTimeline"/>
    <dgm:cxn modelId="{A8F4A58B-BD43-4E67-BB31-3DFEF0BF1956}" type="presParOf" srcId="{300D7691-E36E-42F9-BDE2-89EA27CD608D}" destId="{B46C0C5B-158F-40B2-BF8C-212F27416286}" srcOrd="0" destOrd="0" presId="urn:microsoft.com/office/officeart/2017/3/layout/DropPinTimeline"/>
    <dgm:cxn modelId="{973E0B9F-3426-45E2-AED2-988F51CAB516}" type="presParOf" srcId="{300D7691-E36E-42F9-BDE2-89EA27CD608D}" destId="{3803D949-D516-40F7-833D-4B7C225FCA85}" srcOrd="1" destOrd="0" presId="urn:microsoft.com/office/officeart/2017/3/layout/DropPinTimeline"/>
    <dgm:cxn modelId="{9B7A1877-96DC-4AAB-B1B7-E2B9D0609E59}" type="presParOf" srcId="{3803D949-D516-40F7-833D-4B7C225FCA85}" destId="{783F44A8-E19F-45EF-BB60-401FBC7112CA}" srcOrd="0" destOrd="0" presId="urn:microsoft.com/office/officeart/2017/3/layout/DropPinTimeline"/>
    <dgm:cxn modelId="{8F9FC1C6-084D-404C-8BAB-548F08C76C8C}" type="presParOf" srcId="{3803D949-D516-40F7-833D-4B7C225FCA85}" destId="{489E18A9-7E8B-48EA-B902-4EA5B847C4FD}" srcOrd="1" destOrd="0" presId="urn:microsoft.com/office/officeart/2017/3/layout/DropPinTimeline"/>
    <dgm:cxn modelId="{0E8BE18A-6FA8-4F8D-9F4B-11E5A9A60591}" type="presParOf" srcId="{300D7691-E36E-42F9-BDE2-89EA27CD608D}" destId="{99B2BB4C-8E61-403B-A8ED-13A9BAAB5813}" srcOrd="2" destOrd="0" presId="urn:microsoft.com/office/officeart/2017/3/layout/DropPinTimeline"/>
    <dgm:cxn modelId="{65C0DB2C-6BE5-462A-9241-84B2921ACB70}" type="presParOf" srcId="{300D7691-E36E-42F9-BDE2-89EA27CD608D}" destId="{82D939E5-908D-4D4F-B934-6DD7C24AB89C}" srcOrd="3" destOrd="0" presId="urn:microsoft.com/office/officeart/2017/3/layout/DropPinTimeline"/>
    <dgm:cxn modelId="{154626DE-1C99-460B-A468-EB21DB113E1A}" type="presParOf" srcId="{300D7691-E36E-42F9-BDE2-89EA27CD608D}" destId="{6280A98F-86E6-4506-8AB8-42C654F40F5C}" srcOrd="4" destOrd="0" presId="urn:microsoft.com/office/officeart/2017/3/layout/DropPinTimeline"/>
    <dgm:cxn modelId="{382C29FC-BD39-4E1A-8709-163A619D7F47}" type="presParOf" srcId="{300D7691-E36E-42F9-BDE2-89EA27CD608D}" destId="{F52EC89D-510D-4018-A200-67B44BEB4D4F}" srcOrd="5" destOrd="0" presId="urn:microsoft.com/office/officeart/2017/3/layout/DropPinTimeline"/>
    <dgm:cxn modelId="{4997E29C-9322-4636-86EA-E1B3D1D6BB43}" type="presParOf" srcId="{8B1C464A-DBEF-4E48-97E8-4368AE157C0B}" destId="{9698407F-A4D1-497F-BC40-14D1589DF9B6}" srcOrd="11" destOrd="0" presId="urn:microsoft.com/office/officeart/2017/3/layout/DropPinTimeline"/>
    <dgm:cxn modelId="{603D8133-02BD-4564-8198-E3ADDABAE2DD}" type="presParOf" srcId="{8B1C464A-DBEF-4E48-97E8-4368AE157C0B}" destId="{2903AB53-346D-446C-82C5-FD9E5A1217EE}" srcOrd="12" destOrd="0" presId="urn:microsoft.com/office/officeart/2017/3/layout/DropPinTimeline"/>
    <dgm:cxn modelId="{19C977C7-D673-4C62-8218-FA0A3005D961}" type="presParOf" srcId="{2903AB53-346D-446C-82C5-FD9E5A1217EE}" destId="{1B4C8290-9682-4359-8950-A2648D1C99D1}" srcOrd="0" destOrd="0" presId="urn:microsoft.com/office/officeart/2017/3/layout/DropPinTimeline"/>
    <dgm:cxn modelId="{83EC1E06-15E1-485A-B9B4-1C2E82D3FD19}" type="presParOf" srcId="{2903AB53-346D-446C-82C5-FD9E5A1217EE}" destId="{A6C077A7-EDA1-422C-A6EC-C3DE3515CAE4}" srcOrd="1" destOrd="0" presId="urn:microsoft.com/office/officeart/2017/3/layout/DropPinTimeline"/>
    <dgm:cxn modelId="{05FDFE39-7936-4EDE-9F0E-E1CF1EA57438}" type="presParOf" srcId="{A6C077A7-EDA1-422C-A6EC-C3DE3515CAE4}" destId="{32745554-B8EE-4FC6-AEE6-75BF4CDCAD47}" srcOrd="0" destOrd="0" presId="urn:microsoft.com/office/officeart/2017/3/layout/DropPinTimeline"/>
    <dgm:cxn modelId="{36F01039-67EA-4BCE-A754-F60A303FCADF}" type="presParOf" srcId="{A6C077A7-EDA1-422C-A6EC-C3DE3515CAE4}" destId="{C35438F3-0D8A-4104-B4FD-1273BBC77010}" srcOrd="1" destOrd="0" presId="urn:microsoft.com/office/officeart/2017/3/layout/DropPinTimeline"/>
    <dgm:cxn modelId="{B730E1A5-C6F8-4D8A-BD2D-2961D7294A84}" type="presParOf" srcId="{2903AB53-346D-446C-82C5-FD9E5A1217EE}" destId="{29B463A1-3E3F-469A-9C94-EC7DA1A900D3}" srcOrd="2" destOrd="0" presId="urn:microsoft.com/office/officeart/2017/3/layout/DropPinTimeline"/>
    <dgm:cxn modelId="{BE73C81F-54B8-4F1E-92A0-D53299B45623}" type="presParOf" srcId="{2903AB53-346D-446C-82C5-FD9E5A1217EE}" destId="{5490A29B-468A-4E90-89D1-917F9CF91B4D}" srcOrd="3" destOrd="0" presId="urn:microsoft.com/office/officeart/2017/3/layout/DropPinTimeline"/>
    <dgm:cxn modelId="{4B95329C-B3CE-4738-A41F-A7DF942C1E67}" type="presParOf" srcId="{2903AB53-346D-446C-82C5-FD9E5A1217EE}" destId="{96ED76E5-E512-4E0C-9FA4-0235160EA7F3}" srcOrd="4" destOrd="0" presId="urn:microsoft.com/office/officeart/2017/3/layout/DropPinTimeline"/>
    <dgm:cxn modelId="{C377ADD6-5518-4DE7-BCC3-6C3B90298B38}" type="presParOf" srcId="{2903AB53-346D-446C-82C5-FD9E5A1217EE}" destId="{A5AE07E3-71DE-48F8-8CA2-64626CC278AA}" srcOrd="5" destOrd="0" presId="urn:microsoft.com/office/officeart/2017/3/layout/DropPinTimeline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D3D39235-59DC-4496-AC6B-C23120AB77B1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l-GR"/>
        </a:p>
      </dgm:t>
    </dgm:pt>
    <dgm:pt modelId="{95545E03-A2D8-4CF3-9915-2E1B875EF6A7}">
      <dgm:prSet phldrT="[Κείμενο]"/>
      <dgm:spPr/>
      <dgm:t>
        <a:bodyPr/>
        <a:lstStyle/>
        <a:p>
          <a:r>
            <a:rPr lang="el-GR" dirty="0"/>
            <a:t>Διαθέσιμα </a:t>
          </a:r>
          <a:r>
            <a:rPr lang="en-US" dirty="0"/>
            <a:t>APIs</a:t>
          </a:r>
          <a:endParaRPr lang="el-GR" dirty="0"/>
        </a:p>
      </dgm:t>
    </dgm:pt>
    <dgm:pt modelId="{D2DFC27B-B878-4331-8F64-897F6C5B7CF8}" type="parTrans" cxnId="{B0A2D4CB-833D-4ABE-AB33-4E309CB653C4}">
      <dgm:prSet/>
      <dgm:spPr/>
      <dgm:t>
        <a:bodyPr/>
        <a:lstStyle/>
        <a:p>
          <a:endParaRPr lang="el-GR"/>
        </a:p>
      </dgm:t>
    </dgm:pt>
    <dgm:pt modelId="{02D4F349-CCF4-4F25-B755-9B831CF7EF6C}" type="sibTrans" cxnId="{B0A2D4CB-833D-4ABE-AB33-4E309CB653C4}">
      <dgm:prSet/>
      <dgm:spPr/>
      <dgm:t>
        <a:bodyPr/>
        <a:lstStyle/>
        <a:p>
          <a:endParaRPr lang="el-GR"/>
        </a:p>
      </dgm:t>
    </dgm:pt>
    <dgm:pt modelId="{F47F1B28-5665-4156-927B-3DA95109F416}">
      <dgm:prSet phldrT="[Κείμενο]"/>
      <dgm:spPr/>
      <dgm:t>
        <a:bodyPr/>
        <a:lstStyle/>
        <a:p>
          <a:r>
            <a:rPr lang="el-GR" dirty="0"/>
            <a:t>Χαμηλού επιπέδου</a:t>
          </a:r>
          <a:endParaRPr lang="en-US" dirty="0"/>
        </a:p>
        <a:p>
          <a:r>
            <a:rPr lang="en-US" dirty="0"/>
            <a:t>RDDs</a:t>
          </a:r>
        </a:p>
      </dgm:t>
    </dgm:pt>
    <dgm:pt modelId="{BDA5FA99-6710-41CC-8C73-5FE13D2FAA85}" type="parTrans" cxnId="{45099A1B-DC71-41CF-83C0-795112220B76}">
      <dgm:prSet/>
      <dgm:spPr/>
      <dgm:t>
        <a:bodyPr/>
        <a:lstStyle/>
        <a:p>
          <a:endParaRPr lang="el-GR"/>
        </a:p>
      </dgm:t>
    </dgm:pt>
    <dgm:pt modelId="{3CC06136-B2A8-4D06-AFC5-3D2C850C5EFF}" type="sibTrans" cxnId="{45099A1B-DC71-41CF-83C0-795112220B76}">
      <dgm:prSet/>
      <dgm:spPr/>
      <dgm:t>
        <a:bodyPr/>
        <a:lstStyle/>
        <a:p>
          <a:endParaRPr lang="el-GR"/>
        </a:p>
      </dgm:t>
    </dgm:pt>
    <dgm:pt modelId="{E67E1245-B117-4CF9-A866-39CB6ADE58AD}">
      <dgm:prSet phldrT="[Κείμενο]"/>
      <dgm:spPr/>
      <dgm:t>
        <a:bodyPr/>
        <a:lstStyle/>
        <a:p>
          <a:r>
            <a:rPr lang="el-GR" dirty="0"/>
            <a:t>Υψηλού επιπέδου</a:t>
          </a:r>
        </a:p>
        <a:p>
          <a:r>
            <a:rPr lang="en-US" dirty="0"/>
            <a:t>Datasets, </a:t>
          </a:r>
          <a:r>
            <a:rPr lang="en-US" dirty="0" err="1"/>
            <a:t>Dataframes</a:t>
          </a:r>
          <a:r>
            <a:rPr lang="en-US" dirty="0"/>
            <a:t>, SQL</a:t>
          </a:r>
        </a:p>
        <a:p>
          <a:r>
            <a:rPr lang="en-US" dirty="0"/>
            <a:t>	</a:t>
          </a:r>
          <a:endParaRPr lang="el-GR" dirty="0"/>
        </a:p>
      </dgm:t>
    </dgm:pt>
    <dgm:pt modelId="{540C4DCC-0290-459D-9C81-D33B5600F415}" type="parTrans" cxnId="{595C8285-1788-42CC-A78D-7F28019CE6F8}">
      <dgm:prSet/>
      <dgm:spPr/>
      <dgm:t>
        <a:bodyPr/>
        <a:lstStyle/>
        <a:p>
          <a:endParaRPr lang="el-GR"/>
        </a:p>
      </dgm:t>
    </dgm:pt>
    <dgm:pt modelId="{B683686E-9BE5-4672-BFB4-F2E69F8471E1}" type="sibTrans" cxnId="{595C8285-1788-42CC-A78D-7F28019CE6F8}">
      <dgm:prSet/>
      <dgm:spPr/>
      <dgm:t>
        <a:bodyPr/>
        <a:lstStyle/>
        <a:p>
          <a:endParaRPr lang="el-GR"/>
        </a:p>
      </dgm:t>
    </dgm:pt>
    <dgm:pt modelId="{1F8BAD0F-DAAF-45AF-BE44-E6A20867BC3D}" type="pres">
      <dgm:prSet presAssocID="{D3D39235-59DC-4496-AC6B-C23120AB77B1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3D9FF9CA-1F65-4EFE-A5DF-07D8BF87A1EB}" type="pres">
      <dgm:prSet presAssocID="{95545E03-A2D8-4CF3-9915-2E1B875EF6A7}" presName="hierRoot1" presStyleCnt="0">
        <dgm:presLayoutVars>
          <dgm:hierBranch val="init"/>
        </dgm:presLayoutVars>
      </dgm:prSet>
      <dgm:spPr/>
    </dgm:pt>
    <dgm:pt modelId="{DC90CDF7-1870-46FC-9563-FDDF8DAAA1AF}" type="pres">
      <dgm:prSet presAssocID="{95545E03-A2D8-4CF3-9915-2E1B875EF6A7}" presName="rootComposite1" presStyleCnt="0"/>
      <dgm:spPr/>
    </dgm:pt>
    <dgm:pt modelId="{45AECB02-0310-4C43-B7F2-815CCB4341C3}" type="pres">
      <dgm:prSet presAssocID="{95545E03-A2D8-4CF3-9915-2E1B875EF6A7}" presName="rootText1" presStyleLbl="node0" presStyleIdx="0" presStyleCnt="1">
        <dgm:presLayoutVars>
          <dgm:chPref val="3"/>
        </dgm:presLayoutVars>
      </dgm:prSet>
      <dgm:spPr/>
    </dgm:pt>
    <dgm:pt modelId="{A141FB49-1E82-4CF8-88A4-9199B5A90FD6}" type="pres">
      <dgm:prSet presAssocID="{95545E03-A2D8-4CF3-9915-2E1B875EF6A7}" presName="rootConnector1" presStyleLbl="node1" presStyleIdx="0" presStyleCnt="0"/>
      <dgm:spPr/>
    </dgm:pt>
    <dgm:pt modelId="{6617985B-7F18-40D4-B222-4098AED8207E}" type="pres">
      <dgm:prSet presAssocID="{95545E03-A2D8-4CF3-9915-2E1B875EF6A7}" presName="hierChild2" presStyleCnt="0"/>
      <dgm:spPr/>
    </dgm:pt>
    <dgm:pt modelId="{2F306DC7-42AC-427A-9AD2-7BA8409DD164}" type="pres">
      <dgm:prSet presAssocID="{BDA5FA99-6710-41CC-8C73-5FE13D2FAA85}" presName="Name37" presStyleLbl="parChTrans1D2" presStyleIdx="0" presStyleCnt="2"/>
      <dgm:spPr/>
    </dgm:pt>
    <dgm:pt modelId="{4AFD7B28-9C1C-44AC-A36D-6EF6360681D6}" type="pres">
      <dgm:prSet presAssocID="{F47F1B28-5665-4156-927B-3DA95109F416}" presName="hierRoot2" presStyleCnt="0">
        <dgm:presLayoutVars>
          <dgm:hierBranch val="init"/>
        </dgm:presLayoutVars>
      </dgm:prSet>
      <dgm:spPr/>
    </dgm:pt>
    <dgm:pt modelId="{DABCABCD-EA42-4BC7-AF8E-E1D1FFAAAD5B}" type="pres">
      <dgm:prSet presAssocID="{F47F1B28-5665-4156-927B-3DA95109F416}" presName="rootComposite" presStyleCnt="0"/>
      <dgm:spPr/>
    </dgm:pt>
    <dgm:pt modelId="{3C93C9CD-C57F-4FDC-A8B0-01DF461EA04E}" type="pres">
      <dgm:prSet presAssocID="{F47F1B28-5665-4156-927B-3DA95109F416}" presName="rootText" presStyleLbl="node2" presStyleIdx="0" presStyleCnt="2">
        <dgm:presLayoutVars>
          <dgm:chPref val="3"/>
        </dgm:presLayoutVars>
      </dgm:prSet>
      <dgm:spPr/>
    </dgm:pt>
    <dgm:pt modelId="{CAE717DF-088E-4817-8265-6070F322BC76}" type="pres">
      <dgm:prSet presAssocID="{F47F1B28-5665-4156-927B-3DA95109F416}" presName="rootConnector" presStyleLbl="node2" presStyleIdx="0" presStyleCnt="2"/>
      <dgm:spPr/>
    </dgm:pt>
    <dgm:pt modelId="{6B4439E5-C8EE-4B32-ADBB-7C497410AC41}" type="pres">
      <dgm:prSet presAssocID="{F47F1B28-5665-4156-927B-3DA95109F416}" presName="hierChild4" presStyleCnt="0"/>
      <dgm:spPr/>
    </dgm:pt>
    <dgm:pt modelId="{257B750C-4DA6-418F-B606-8E6CB5B5CCA5}" type="pres">
      <dgm:prSet presAssocID="{F47F1B28-5665-4156-927B-3DA95109F416}" presName="hierChild5" presStyleCnt="0"/>
      <dgm:spPr/>
    </dgm:pt>
    <dgm:pt modelId="{0AA918FC-ED84-441A-902E-2A548AE46E7D}" type="pres">
      <dgm:prSet presAssocID="{540C4DCC-0290-459D-9C81-D33B5600F415}" presName="Name37" presStyleLbl="parChTrans1D2" presStyleIdx="1" presStyleCnt="2"/>
      <dgm:spPr/>
    </dgm:pt>
    <dgm:pt modelId="{EA853DC0-195A-4212-B25D-0313D2E4371B}" type="pres">
      <dgm:prSet presAssocID="{E67E1245-B117-4CF9-A866-39CB6ADE58AD}" presName="hierRoot2" presStyleCnt="0">
        <dgm:presLayoutVars>
          <dgm:hierBranch val="init"/>
        </dgm:presLayoutVars>
      </dgm:prSet>
      <dgm:spPr/>
    </dgm:pt>
    <dgm:pt modelId="{AED0C7C8-B815-4CD8-BFBF-C030B08C57AA}" type="pres">
      <dgm:prSet presAssocID="{E67E1245-B117-4CF9-A866-39CB6ADE58AD}" presName="rootComposite" presStyleCnt="0"/>
      <dgm:spPr/>
    </dgm:pt>
    <dgm:pt modelId="{E5A8F928-5979-45B9-8516-E7AD3549656C}" type="pres">
      <dgm:prSet presAssocID="{E67E1245-B117-4CF9-A866-39CB6ADE58AD}" presName="rootText" presStyleLbl="node2" presStyleIdx="1" presStyleCnt="2">
        <dgm:presLayoutVars>
          <dgm:chPref val="3"/>
        </dgm:presLayoutVars>
      </dgm:prSet>
      <dgm:spPr/>
    </dgm:pt>
    <dgm:pt modelId="{CEE8AFDB-D28D-49FF-90FD-0160DC5C28C3}" type="pres">
      <dgm:prSet presAssocID="{E67E1245-B117-4CF9-A866-39CB6ADE58AD}" presName="rootConnector" presStyleLbl="node2" presStyleIdx="1" presStyleCnt="2"/>
      <dgm:spPr/>
    </dgm:pt>
    <dgm:pt modelId="{2189233D-20D8-480A-9968-8396DFBBD5AE}" type="pres">
      <dgm:prSet presAssocID="{E67E1245-B117-4CF9-A866-39CB6ADE58AD}" presName="hierChild4" presStyleCnt="0"/>
      <dgm:spPr/>
    </dgm:pt>
    <dgm:pt modelId="{596281C2-F4A8-4E22-926C-16546AE79C35}" type="pres">
      <dgm:prSet presAssocID="{E67E1245-B117-4CF9-A866-39CB6ADE58AD}" presName="hierChild5" presStyleCnt="0"/>
      <dgm:spPr/>
    </dgm:pt>
    <dgm:pt modelId="{615ED63C-B93A-4B5F-9933-881FC0BCB631}" type="pres">
      <dgm:prSet presAssocID="{95545E03-A2D8-4CF3-9915-2E1B875EF6A7}" presName="hierChild3" presStyleCnt="0"/>
      <dgm:spPr/>
    </dgm:pt>
  </dgm:ptLst>
  <dgm:cxnLst>
    <dgm:cxn modelId="{18847902-9C47-43DC-85ED-08C619278F96}" type="presOf" srcId="{95545E03-A2D8-4CF3-9915-2E1B875EF6A7}" destId="{A141FB49-1E82-4CF8-88A4-9199B5A90FD6}" srcOrd="1" destOrd="0" presId="urn:microsoft.com/office/officeart/2005/8/layout/orgChart1"/>
    <dgm:cxn modelId="{45099A1B-DC71-41CF-83C0-795112220B76}" srcId="{95545E03-A2D8-4CF3-9915-2E1B875EF6A7}" destId="{F47F1B28-5665-4156-927B-3DA95109F416}" srcOrd="0" destOrd="0" parTransId="{BDA5FA99-6710-41CC-8C73-5FE13D2FAA85}" sibTransId="{3CC06136-B2A8-4D06-AFC5-3D2C850C5EFF}"/>
    <dgm:cxn modelId="{30ED3B26-9923-473E-AF66-378A815131E3}" type="presOf" srcId="{540C4DCC-0290-459D-9C81-D33B5600F415}" destId="{0AA918FC-ED84-441A-902E-2A548AE46E7D}" srcOrd="0" destOrd="0" presId="urn:microsoft.com/office/officeart/2005/8/layout/orgChart1"/>
    <dgm:cxn modelId="{3664FE35-7756-4CA1-9B42-59A39DAC4A8A}" type="presOf" srcId="{95545E03-A2D8-4CF3-9915-2E1B875EF6A7}" destId="{45AECB02-0310-4C43-B7F2-815CCB4341C3}" srcOrd="0" destOrd="0" presId="urn:microsoft.com/office/officeart/2005/8/layout/orgChart1"/>
    <dgm:cxn modelId="{595C8285-1788-42CC-A78D-7F28019CE6F8}" srcId="{95545E03-A2D8-4CF3-9915-2E1B875EF6A7}" destId="{E67E1245-B117-4CF9-A866-39CB6ADE58AD}" srcOrd="1" destOrd="0" parTransId="{540C4DCC-0290-459D-9C81-D33B5600F415}" sibTransId="{B683686E-9BE5-4672-BFB4-F2E69F8471E1}"/>
    <dgm:cxn modelId="{03932A87-3A6C-4CF8-8EE4-45A82125D197}" type="presOf" srcId="{F47F1B28-5665-4156-927B-3DA95109F416}" destId="{3C93C9CD-C57F-4FDC-A8B0-01DF461EA04E}" srcOrd="0" destOrd="0" presId="urn:microsoft.com/office/officeart/2005/8/layout/orgChart1"/>
    <dgm:cxn modelId="{84729D87-18F8-41B3-957D-8443F95E56BA}" type="presOf" srcId="{F47F1B28-5665-4156-927B-3DA95109F416}" destId="{CAE717DF-088E-4817-8265-6070F322BC76}" srcOrd="1" destOrd="0" presId="urn:microsoft.com/office/officeart/2005/8/layout/orgChart1"/>
    <dgm:cxn modelId="{3ED17BBA-0019-4C1B-AFE3-0A360108D97A}" type="presOf" srcId="{E67E1245-B117-4CF9-A866-39CB6ADE58AD}" destId="{E5A8F928-5979-45B9-8516-E7AD3549656C}" srcOrd="0" destOrd="0" presId="urn:microsoft.com/office/officeart/2005/8/layout/orgChart1"/>
    <dgm:cxn modelId="{039390C1-2796-4269-8C27-91F13A3B1FCB}" type="presOf" srcId="{E67E1245-B117-4CF9-A866-39CB6ADE58AD}" destId="{CEE8AFDB-D28D-49FF-90FD-0160DC5C28C3}" srcOrd="1" destOrd="0" presId="urn:microsoft.com/office/officeart/2005/8/layout/orgChart1"/>
    <dgm:cxn modelId="{B0A2D4CB-833D-4ABE-AB33-4E309CB653C4}" srcId="{D3D39235-59DC-4496-AC6B-C23120AB77B1}" destId="{95545E03-A2D8-4CF3-9915-2E1B875EF6A7}" srcOrd="0" destOrd="0" parTransId="{D2DFC27B-B878-4331-8F64-897F6C5B7CF8}" sibTransId="{02D4F349-CCF4-4F25-B755-9B831CF7EF6C}"/>
    <dgm:cxn modelId="{C21242DB-791B-4187-B5FE-F182E32C023A}" type="presOf" srcId="{D3D39235-59DC-4496-AC6B-C23120AB77B1}" destId="{1F8BAD0F-DAAF-45AF-BE44-E6A20867BC3D}" srcOrd="0" destOrd="0" presId="urn:microsoft.com/office/officeart/2005/8/layout/orgChart1"/>
    <dgm:cxn modelId="{9884D1DD-8FE0-4128-A12E-2D5D34F25828}" type="presOf" srcId="{BDA5FA99-6710-41CC-8C73-5FE13D2FAA85}" destId="{2F306DC7-42AC-427A-9AD2-7BA8409DD164}" srcOrd="0" destOrd="0" presId="urn:microsoft.com/office/officeart/2005/8/layout/orgChart1"/>
    <dgm:cxn modelId="{0BB05E32-5E91-44CD-B71A-3C076190D41D}" type="presParOf" srcId="{1F8BAD0F-DAAF-45AF-BE44-E6A20867BC3D}" destId="{3D9FF9CA-1F65-4EFE-A5DF-07D8BF87A1EB}" srcOrd="0" destOrd="0" presId="urn:microsoft.com/office/officeart/2005/8/layout/orgChart1"/>
    <dgm:cxn modelId="{77B0E3D6-FF71-40D6-8CF4-2B87162F0B98}" type="presParOf" srcId="{3D9FF9CA-1F65-4EFE-A5DF-07D8BF87A1EB}" destId="{DC90CDF7-1870-46FC-9563-FDDF8DAAA1AF}" srcOrd="0" destOrd="0" presId="urn:microsoft.com/office/officeart/2005/8/layout/orgChart1"/>
    <dgm:cxn modelId="{52432837-1ADE-477E-A60C-4D4E1747DA93}" type="presParOf" srcId="{DC90CDF7-1870-46FC-9563-FDDF8DAAA1AF}" destId="{45AECB02-0310-4C43-B7F2-815CCB4341C3}" srcOrd="0" destOrd="0" presId="urn:microsoft.com/office/officeart/2005/8/layout/orgChart1"/>
    <dgm:cxn modelId="{19AC96D6-E833-45CC-8C9B-D224D6107328}" type="presParOf" srcId="{DC90CDF7-1870-46FC-9563-FDDF8DAAA1AF}" destId="{A141FB49-1E82-4CF8-88A4-9199B5A90FD6}" srcOrd="1" destOrd="0" presId="urn:microsoft.com/office/officeart/2005/8/layout/orgChart1"/>
    <dgm:cxn modelId="{E6D9EA00-43F3-4AD4-961A-9D04C24B26C3}" type="presParOf" srcId="{3D9FF9CA-1F65-4EFE-A5DF-07D8BF87A1EB}" destId="{6617985B-7F18-40D4-B222-4098AED8207E}" srcOrd="1" destOrd="0" presId="urn:microsoft.com/office/officeart/2005/8/layout/orgChart1"/>
    <dgm:cxn modelId="{299CE4E1-D90E-40CE-9F1C-B8E557C487B5}" type="presParOf" srcId="{6617985B-7F18-40D4-B222-4098AED8207E}" destId="{2F306DC7-42AC-427A-9AD2-7BA8409DD164}" srcOrd="0" destOrd="0" presId="urn:microsoft.com/office/officeart/2005/8/layout/orgChart1"/>
    <dgm:cxn modelId="{DBB262DE-8C04-467E-9409-03C87680BE03}" type="presParOf" srcId="{6617985B-7F18-40D4-B222-4098AED8207E}" destId="{4AFD7B28-9C1C-44AC-A36D-6EF6360681D6}" srcOrd="1" destOrd="0" presId="urn:microsoft.com/office/officeart/2005/8/layout/orgChart1"/>
    <dgm:cxn modelId="{251CBF50-6676-40D8-B09D-7D22FD6ACA73}" type="presParOf" srcId="{4AFD7B28-9C1C-44AC-A36D-6EF6360681D6}" destId="{DABCABCD-EA42-4BC7-AF8E-E1D1FFAAAD5B}" srcOrd="0" destOrd="0" presId="urn:microsoft.com/office/officeart/2005/8/layout/orgChart1"/>
    <dgm:cxn modelId="{A5829EE2-3A46-491B-8815-1AE78CB5C3FC}" type="presParOf" srcId="{DABCABCD-EA42-4BC7-AF8E-E1D1FFAAAD5B}" destId="{3C93C9CD-C57F-4FDC-A8B0-01DF461EA04E}" srcOrd="0" destOrd="0" presId="urn:microsoft.com/office/officeart/2005/8/layout/orgChart1"/>
    <dgm:cxn modelId="{862A9746-4642-46C2-90F8-F78B03800F55}" type="presParOf" srcId="{DABCABCD-EA42-4BC7-AF8E-E1D1FFAAAD5B}" destId="{CAE717DF-088E-4817-8265-6070F322BC76}" srcOrd="1" destOrd="0" presId="urn:microsoft.com/office/officeart/2005/8/layout/orgChart1"/>
    <dgm:cxn modelId="{336C429E-4552-4296-920C-1648B847163E}" type="presParOf" srcId="{4AFD7B28-9C1C-44AC-A36D-6EF6360681D6}" destId="{6B4439E5-C8EE-4B32-ADBB-7C497410AC41}" srcOrd="1" destOrd="0" presId="urn:microsoft.com/office/officeart/2005/8/layout/orgChart1"/>
    <dgm:cxn modelId="{63DACEC1-A4EA-47FE-8B62-BB71C19E31D7}" type="presParOf" srcId="{4AFD7B28-9C1C-44AC-A36D-6EF6360681D6}" destId="{257B750C-4DA6-418F-B606-8E6CB5B5CCA5}" srcOrd="2" destOrd="0" presId="urn:microsoft.com/office/officeart/2005/8/layout/orgChart1"/>
    <dgm:cxn modelId="{CAD46C3D-368B-4D74-9274-D4D8E2DD1C4F}" type="presParOf" srcId="{6617985B-7F18-40D4-B222-4098AED8207E}" destId="{0AA918FC-ED84-441A-902E-2A548AE46E7D}" srcOrd="2" destOrd="0" presId="urn:microsoft.com/office/officeart/2005/8/layout/orgChart1"/>
    <dgm:cxn modelId="{0C4FEFDA-5959-4512-90C7-A64EA822B5C0}" type="presParOf" srcId="{6617985B-7F18-40D4-B222-4098AED8207E}" destId="{EA853DC0-195A-4212-B25D-0313D2E4371B}" srcOrd="3" destOrd="0" presId="urn:microsoft.com/office/officeart/2005/8/layout/orgChart1"/>
    <dgm:cxn modelId="{45D9BD52-886B-4442-8776-A9B7E1DB860A}" type="presParOf" srcId="{EA853DC0-195A-4212-B25D-0313D2E4371B}" destId="{AED0C7C8-B815-4CD8-BFBF-C030B08C57AA}" srcOrd="0" destOrd="0" presId="urn:microsoft.com/office/officeart/2005/8/layout/orgChart1"/>
    <dgm:cxn modelId="{01CAEB64-DDF5-4C83-A865-5C76978B158C}" type="presParOf" srcId="{AED0C7C8-B815-4CD8-BFBF-C030B08C57AA}" destId="{E5A8F928-5979-45B9-8516-E7AD3549656C}" srcOrd="0" destOrd="0" presId="urn:microsoft.com/office/officeart/2005/8/layout/orgChart1"/>
    <dgm:cxn modelId="{A9622618-C6CC-4EF2-B0CC-666EF999E3AE}" type="presParOf" srcId="{AED0C7C8-B815-4CD8-BFBF-C030B08C57AA}" destId="{CEE8AFDB-D28D-49FF-90FD-0160DC5C28C3}" srcOrd="1" destOrd="0" presId="urn:microsoft.com/office/officeart/2005/8/layout/orgChart1"/>
    <dgm:cxn modelId="{DE84F96B-7DEA-4590-BB4E-9DEA8CC0754F}" type="presParOf" srcId="{EA853DC0-195A-4212-B25D-0313D2E4371B}" destId="{2189233D-20D8-480A-9968-8396DFBBD5AE}" srcOrd="1" destOrd="0" presId="urn:microsoft.com/office/officeart/2005/8/layout/orgChart1"/>
    <dgm:cxn modelId="{7656333A-2F61-4014-AE3F-C9120D1E0097}" type="presParOf" srcId="{EA853DC0-195A-4212-B25D-0313D2E4371B}" destId="{596281C2-F4A8-4E22-926C-16546AE79C35}" srcOrd="2" destOrd="0" presId="urn:microsoft.com/office/officeart/2005/8/layout/orgChart1"/>
    <dgm:cxn modelId="{1BDA2DEA-D48E-4232-84E6-B65D6CDC2D54}" type="presParOf" srcId="{3D9FF9CA-1F65-4EFE-A5DF-07D8BF87A1EB}" destId="{615ED63C-B93A-4B5F-9933-881FC0BCB631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4B13F5E-B6C2-4672-BB55-B4ABAF22CDEB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l-GR"/>
        </a:p>
      </dgm:t>
    </dgm:pt>
    <dgm:pt modelId="{7F515616-5AF3-4E52-BC6E-1F2F09DE6E67}">
      <dgm:prSet phldrT="[Κείμενο]"/>
      <dgm:spPr/>
      <dgm:t>
        <a:bodyPr/>
        <a:lstStyle/>
        <a:p>
          <a:r>
            <a:rPr lang="en-US" b="1" dirty="0">
              <a:solidFill>
                <a:srgbClr val="FF0000"/>
              </a:solidFill>
            </a:rPr>
            <a:t>Volume</a:t>
          </a:r>
          <a:endParaRPr lang="el-GR" b="1" dirty="0">
            <a:solidFill>
              <a:srgbClr val="FF0000"/>
            </a:solidFill>
          </a:endParaRPr>
        </a:p>
      </dgm:t>
    </dgm:pt>
    <dgm:pt modelId="{6644C0DB-C404-42DB-80D8-B62C1873D48E}" type="parTrans" cxnId="{0F5C552E-5817-4BA9-8E0A-29B897EA1671}">
      <dgm:prSet/>
      <dgm:spPr/>
      <dgm:t>
        <a:bodyPr/>
        <a:lstStyle/>
        <a:p>
          <a:endParaRPr lang="el-GR"/>
        </a:p>
      </dgm:t>
    </dgm:pt>
    <dgm:pt modelId="{3853FB7D-F9ED-4485-9A17-7060070362AF}" type="sibTrans" cxnId="{0F5C552E-5817-4BA9-8E0A-29B897EA1671}">
      <dgm:prSet/>
      <dgm:spPr/>
      <dgm:t>
        <a:bodyPr/>
        <a:lstStyle/>
        <a:p>
          <a:endParaRPr lang="el-GR"/>
        </a:p>
      </dgm:t>
    </dgm:pt>
    <dgm:pt modelId="{58DFCE8F-E74A-469E-ABE1-1AAE5723C6EA}">
      <dgm:prSet phldrT="[Κείμενο]"/>
      <dgm:spPr/>
      <dgm:t>
        <a:bodyPr/>
        <a:lstStyle/>
        <a:p>
          <a:r>
            <a:rPr lang="en-US" dirty="0"/>
            <a:t>Velocity</a:t>
          </a:r>
          <a:endParaRPr lang="el-GR" dirty="0"/>
        </a:p>
      </dgm:t>
    </dgm:pt>
    <dgm:pt modelId="{BE1FBC88-BF4F-4C9F-867E-C3777AE2A14B}" type="parTrans" cxnId="{AA477031-5365-4738-BA2E-430C89D182D6}">
      <dgm:prSet/>
      <dgm:spPr/>
      <dgm:t>
        <a:bodyPr/>
        <a:lstStyle/>
        <a:p>
          <a:endParaRPr lang="el-GR"/>
        </a:p>
      </dgm:t>
    </dgm:pt>
    <dgm:pt modelId="{EAC1675D-90BB-4E2C-BF05-0F42842B8FE8}" type="sibTrans" cxnId="{AA477031-5365-4738-BA2E-430C89D182D6}">
      <dgm:prSet/>
      <dgm:spPr/>
      <dgm:t>
        <a:bodyPr/>
        <a:lstStyle/>
        <a:p>
          <a:endParaRPr lang="el-GR"/>
        </a:p>
      </dgm:t>
    </dgm:pt>
    <dgm:pt modelId="{F775CBFF-9E8B-4976-B397-B4AD708F615A}">
      <dgm:prSet phldrT="[Κείμενο]"/>
      <dgm:spPr/>
      <dgm:t>
        <a:bodyPr/>
        <a:lstStyle/>
        <a:p>
          <a:r>
            <a:rPr lang="en-US" dirty="0"/>
            <a:t>Variety</a:t>
          </a:r>
          <a:endParaRPr lang="el-GR" dirty="0"/>
        </a:p>
      </dgm:t>
    </dgm:pt>
    <dgm:pt modelId="{B1206D15-6260-4D19-A3A8-26A84AABF975}" type="parTrans" cxnId="{1E45924A-989C-4783-B9E5-660ED3E5433B}">
      <dgm:prSet/>
      <dgm:spPr/>
      <dgm:t>
        <a:bodyPr/>
        <a:lstStyle/>
        <a:p>
          <a:endParaRPr lang="el-GR"/>
        </a:p>
      </dgm:t>
    </dgm:pt>
    <dgm:pt modelId="{0B96BFF4-E73C-42A0-B568-6548D740A8FD}" type="sibTrans" cxnId="{1E45924A-989C-4783-B9E5-660ED3E5433B}">
      <dgm:prSet/>
      <dgm:spPr/>
      <dgm:t>
        <a:bodyPr/>
        <a:lstStyle/>
        <a:p>
          <a:endParaRPr lang="el-GR"/>
        </a:p>
      </dgm:t>
    </dgm:pt>
    <dgm:pt modelId="{4AA6F9A4-7EFD-42FA-BDC0-DD16A6F9692B}" type="pres">
      <dgm:prSet presAssocID="{D4B13F5E-B6C2-4672-BB55-B4ABAF22CDEB}" presName="linear" presStyleCnt="0">
        <dgm:presLayoutVars>
          <dgm:dir/>
          <dgm:animLvl val="lvl"/>
          <dgm:resizeHandles val="exact"/>
        </dgm:presLayoutVars>
      </dgm:prSet>
      <dgm:spPr/>
    </dgm:pt>
    <dgm:pt modelId="{C1DA326B-181D-4443-89D7-D675C7F170E5}" type="pres">
      <dgm:prSet presAssocID="{7F515616-5AF3-4E52-BC6E-1F2F09DE6E67}" presName="parentLin" presStyleCnt="0"/>
      <dgm:spPr/>
    </dgm:pt>
    <dgm:pt modelId="{FB5608EB-54C8-4FB5-9738-F05A1CAB6582}" type="pres">
      <dgm:prSet presAssocID="{7F515616-5AF3-4E52-BC6E-1F2F09DE6E67}" presName="parentLeftMargin" presStyleLbl="node1" presStyleIdx="0" presStyleCnt="3"/>
      <dgm:spPr/>
    </dgm:pt>
    <dgm:pt modelId="{4A80DA38-882C-47B5-B886-26B5C15E5AAD}" type="pres">
      <dgm:prSet presAssocID="{7F515616-5AF3-4E52-BC6E-1F2F09DE6E67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B083DE2B-E3BB-4A52-9096-D247C4C12857}" type="pres">
      <dgm:prSet presAssocID="{7F515616-5AF3-4E52-BC6E-1F2F09DE6E67}" presName="negativeSpace" presStyleCnt="0"/>
      <dgm:spPr/>
    </dgm:pt>
    <dgm:pt modelId="{A2DD09AF-0CD2-4CF0-94CF-35098F4E8B4D}" type="pres">
      <dgm:prSet presAssocID="{7F515616-5AF3-4E52-BC6E-1F2F09DE6E67}" presName="childText" presStyleLbl="conFgAcc1" presStyleIdx="0" presStyleCnt="3">
        <dgm:presLayoutVars>
          <dgm:bulletEnabled val="1"/>
        </dgm:presLayoutVars>
      </dgm:prSet>
      <dgm:spPr/>
    </dgm:pt>
    <dgm:pt modelId="{E0BCCE95-DE6A-4917-AEA4-ED1BD2D09F39}" type="pres">
      <dgm:prSet presAssocID="{3853FB7D-F9ED-4485-9A17-7060070362AF}" presName="spaceBetweenRectangles" presStyleCnt="0"/>
      <dgm:spPr/>
    </dgm:pt>
    <dgm:pt modelId="{4660CC2C-74D7-4873-ACC8-A13CB1187E2A}" type="pres">
      <dgm:prSet presAssocID="{58DFCE8F-E74A-469E-ABE1-1AAE5723C6EA}" presName="parentLin" presStyleCnt="0"/>
      <dgm:spPr/>
    </dgm:pt>
    <dgm:pt modelId="{43CCCE8F-C6AA-42A3-B347-DC9D67F55B59}" type="pres">
      <dgm:prSet presAssocID="{58DFCE8F-E74A-469E-ABE1-1AAE5723C6EA}" presName="parentLeftMargin" presStyleLbl="node1" presStyleIdx="0" presStyleCnt="3"/>
      <dgm:spPr/>
    </dgm:pt>
    <dgm:pt modelId="{404D083B-711D-4DDB-8047-79855EE843C8}" type="pres">
      <dgm:prSet presAssocID="{58DFCE8F-E74A-469E-ABE1-1AAE5723C6EA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CC50F65B-D034-42D5-BAA7-73F771E87B68}" type="pres">
      <dgm:prSet presAssocID="{58DFCE8F-E74A-469E-ABE1-1AAE5723C6EA}" presName="negativeSpace" presStyleCnt="0"/>
      <dgm:spPr/>
    </dgm:pt>
    <dgm:pt modelId="{2ED703A7-728A-4F4A-A950-EA210E0B4539}" type="pres">
      <dgm:prSet presAssocID="{58DFCE8F-E74A-469E-ABE1-1AAE5723C6EA}" presName="childText" presStyleLbl="conFgAcc1" presStyleIdx="1" presStyleCnt="3">
        <dgm:presLayoutVars>
          <dgm:bulletEnabled val="1"/>
        </dgm:presLayoutVars>
      </dgm:prSet>
      <dgm:spPr/>
    </dgm:pt>
    <dgm:pt modelId="{850A31DF-5386-49EF-AB80-754AA425C680}" type="pres">
      <dgm:prSet presAssocID="{EAC1675D-90BB-4E2C-BF05-0F42842B8FE8}" presName="spaceBetweenRectangles" presStyleCnt="0"/>
      <dgm:spPr/>
    </dgm:pt>
    <dgm:pt modelId="{FE77C52E-C715-4180-808A-4A985AF2C8C9}" type="pres">
      <dgm:prSet presAssocID="{F775CBFF-9E8B-4976-B397-B4AD708F615A}" presName="parentLin" presStyleCnt="0"/>
      <dgm:spPr/>
    </dgm:pt>
    <dgm:pt modelId="{3D9A2234-ACA7-48C5-9507-DE2D8B93DAB2}" type="pres">
      <dgm:prSet presAssocID="{F775CBFF-9E8B-4976-B397-B4AD708F615A}" presName="parentLeftMargin" presStyleLbl="node1" presStyleIdx="1" presStyleCnt="3"/>
      <dgm:spPr/>
    </dgm:pt>
    <dgm:pt modelId="{A7EEA144-5FE5-4DED-9DCD-51BD0A54A7B4}" type="pres">
      <dgm:prSet presAssocID="{F775CBFF-9E8B-4976-B397-B4AD708F615A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341E0276-C566-4BE5-ABB0-DBAD4A150CD8}" type="pres">
      <dgm:prSet presAssocID="{F775CBFF-9E8B-4976-B397-B4AD708F615A}" presName="negativeSpace" presStyleCnt="0"/>
      <dgm:spPr/>
    </dgm:pt>
    <dgm:pt modelId="{8F53AB2E-89FC-433E-851F-C287B3CF6BF9}" type="pres">
      <dgm:prSet presAssocID="{F775CBFF-9E8B-4976-B397-B4AD708F615A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0F5C552E-5817-4BA9-8E0A-29B897EA1671}" srcId="{D4B13F5E-B6C2-4672-BB55-B4ABAF22CDEB}" destId="{7F515616-5AF3-4E52-BC6E-1F2F09DE6E67}" srcOrd="0" destOrd="0" parTransId="{6644C0DB-C404-42DB-80D8-B62C1873D48E}" sibTransId="{3853FB7D-F9ED-4485-9A17-7060070362AF}"/>
    <dgm:cxn modelId="{AA477031-5365-4738-BA2E-430C89D182D6}" srcId="{D4B13F5E-B6C2-4672-BB55-B4ABAF22CDEB}" destId="{58DFCE8F-E74A-469E-ABE1-1AAE5723C6EA}" srcOrd="1" destOrd="0" parTransId="{BE1FBC88-BF4F-4C9F-867E-C3777AE2A14B}" sibTransId="{EAC1675D-90BB-4E2C-BF05-0F42842B8FE8}"/>
    <dgm:cxn modelId="{1E45924A-989C-4783-B9E5-660ED3E5433B}" srcId="{D4B13F5E-B6C2-4672-BB55-B4ABAF22CDEB}" destId="{F775CBFF-9E8B-4976-B397-B4AD708F615A}" srcOrd="2" destOrd="0" parTransId="{B1206D15-6260-4D19-A3A8-26A84AABF975}" sibTransId="{0B96BFF4-E73C-42A0-B568-6548D740A8FD}"/>
    <dgm:cxn modelId="{5F64AB53-A715-4E21-9DB9-514298D1F620}" type="presOf" srcId="{58DFCE8F-E74A-469E-ABE1-1AAE5723C6EA}" destId="{404D083B-711D-4DDB-8047-79855EE843C8}" srcOrd="1" destOrd="0" presId="urn:microsoft.com/office/officeart/2005/8/layout/list1"/>
    <dgm:cxn modelId="{9A656958-E2F9-40A2-B510-B6568ED3A4FB}" type="presOf" srcId="{7F515616-5AF3-4E52-BC6E-1F2F09DE6E67}" destId="{4A80DA38-882C-47B5-B886-26B5C15E5AAD}" srcOrd="1" destOrd="0" presId="urn:microsoft.com/office/officeart/2005/8/layout/list1"/>
    <dgm:cxn modelId="{06443B84-3000-414E-B8D9-2D87D20A63E2}" type="presOf" srcId="{F775CBFF-9E8B-4976-B397-B4AD708F615A}" destId="{A7EEA144-5FE5-4DED-9DCD-51BD0A54A7B4}" srcOrd="1" destOrd="0" presId="urn:microsoft.com/office/officeart/2005/8/layout/list1"/>
    <dgm:cxn modelId="{A75E9FB2-F99A-4A91-9781-6DD90B3E07D9}" type="presOf" srcId="{58DFCE8F-E74A-469E-ABE1-1AAE5723C6EA}" destId="{43CCCE8F-C6AA-42A3-B347-DC9D67F55B59}" srcOrd="0" destOrd="0" presId="urn:microsoft.com/office/officeart/2005/8/layout/list1"/>
    <dgm:cxn modelId="{68ACC4C9-A5D6-43EF-90E3-4026453D64AE}" type="presOf" srcId="{F775CBFF-9E8B-4976-B397-B4AD708F615A}" destId="{3D9A2234-ACA7-48C5-9507-DE2D8B93DAB2}" srcOrd="0" destOrd="0" presId="urn:microsoft.com/office/officeart/2005/8/layout/list1"/>
    <dgm:cxn modelId="{F445D3CD-4F8A-481C-ABD3-F79B71320F8F}" type="presOf" srcId="{D4B13F5E-B6C2-4672-BB55-B4ABAF22CDEB}" destId="{4AA6F9A4-7EFD-42FA-BDC0-DD16A6F9692B}" srcOrd="0" destOrd="0" presId="urn:microsoft.com/office/officeart/2005/8/layout/list1"/>
    <dgm:cxn modelId="{21D861FF-EAC5-40D8-89E1-B46896AD51FC}" type="presOf" srcId="{7F515616-5AF3-4E52-BC6E-1F2F09DE6E67}" destId="{FB5608EB-54C8-4FB5-9738-F05A1CAB6582}" srcOrd="0" destOrd="0" presId="urn:microsoft.com/office/officeart/2005/8/layout/list1"/>
    <dgm:cxn modelId="{AE970DC4-9237-4A54-B179-C48029E2BC28}" type="presParOf" srcId="{4AA6F9A4-7EFD-42FA-BDC0-DD16A6F9692B}" destId="{C1DA326B-181D-4443-89D7-D675C7F170E5}" srcOrd="0" destOrd="0" presId="urn:microsoft.com/office/officeart/2005/8/layout/list1"/>
    <dgm:cxn modelId="{E349ABDE-4235-4262-8463-151C15F4E11B}" type="presParOf" srcId="{C1DA326B-181D-4443-89D7-D675C7F170E5}" destId="{FB5608EB-54C8-4FB5-9738-F05A1CAB6582}" srcOrd="0" destOrd="0" presId="urn:microsoft.com/office/officeart/2005/8/layout/list1"/>
    <dgm:cxn modelId="{88D2AA27-029D-425A-901B-257BB981278A}" type="presParOf" srcId="{C1DA326B-181D-4443-89D7-D675C7F170E5}" destId="{4A80DA38-882C-47B5-B886-26B5C15E5AAD}" srcOrd="1" destOrd="0" presId="urn:microsoft.com/office/officeart/2005/8/layout/list1"/>
    <dgm:cxn modelId="{A0933A63-13FB-43B8-898F-AFBF6650F50C}" type="presParOf" srcId="{4AA6F9A4-7EFD-42FA-BDC0-DD16A6F9692B}" destId="{B083DE2B-E3BB-4A52-9096-D247C4C12857}" srcOrd="1" destOrd="0" presId="urn:microsoft.com/office/officeart/2005/8/layout/list1"/>
    <dgm:cxn modelId="{411BC462-2F01-4B61-B47E-D9F590B8B521}" type="presParOf" srcId="{4AA6F9A4-7EFD-42FA-BDC0-DD16A6F9692B}" destId="{A2DD09AF-0CD2-4CF0-94CF-35098F4E8B4D}" srcOrd="2" destOrd="0" presId="urn:microsoft.com/office/officeart/2005/8/layout/list1"/>
    <dgm:cxn modelId="{1AE548E5-54B2-49D4-AAD4-0ECB1695DB46}" type="presParOf" srcId="{4AA6F9A4-7EFD-42FA-BDC0-DD16A6F9692B}" destId="{E0BCCE95-DE6A-4917-AEA4-ED1BD2D09F39}" srcOrd="3" destOrd="0" presId="urn:microsoft.com/office/officeart/2005/8/layout/list1"/>
    <dgm:cxn modelId="{D819F162-A697-46E1-82B1-D88B32E58B2B}" type="presParOf" srcId="{4AA6F9A4-7EFD-42FA-BDC0-DD16A6F9692B}" destId="{4660CC2C-74D7-4873-ACC8-A13CB1187E2A}" srcOrd="4" destOrd="0" presId="urn:microsoft.com/office/officeart/2005/8/layout/list1"/>
    <dgm:cxn modelId="{4305ED9E-4AE5-478E-9A85-BACCD782A190}" type="presParOf" srcId="{4660CC2C-74D7-4873-ACC8-A13CB1187E2A}" destId="{43CCCE8F-C6AA-42A3-B347-DC9D67F55B59}" srcOrd="0" destOrd="0" presId="urn:microsoft.com/office/officeart/2005/8/layout/list1"/>
    <dgm:cxn modelId="{BA466515-4D52-4BBB-8DFB-B9B8FDF32273}" type="presParOf" srcId="{4660CC2C-74D7-4873-ACC8-A13CB1187E2A}" destId="{404D083B-711D-4DDB-8047-79855EE843C8}" srcOrd="1" destOrd="0" presId="urn:microsoft.com/office/officeart/2005/8/layout/list1"/>
    <dgm:cxn modelId="{71D8D058-A8AB-45EA-AB1A-6C55F9520631}" type="presParOf" srcId="{4AA6F9A4-7EFD-42FA-BDC0-DD16A6F9692B}" destId="{CC50F65B-D034-42D5-BAA7-73F771E87B68}" srcOrd="5" destOrd="0" presId="urn:microsoft.com/office/officeart/2005/8/layout/list1"/>
    <dgm:cxn modelId="{EFECCCE0-F934-4A1E-A1F0-5722F9BA1CB9}" type="presParOf" srcId="{4AA6F9A4-7EFD-42FA-BDC0-DD16A6F9692B}" destId="{2ED703A7-728A-4F4A-A950-EA210E0B4539}" srcOrd="6" destOrd="0" presId="urn:microsoft.com/office/officeart/2005/8/layout/list1"/>
    <dgm:cxn modelId="{0A487500-D01A-4317-B050-A79562ABEAAA}" type="presParOf" srcId="{4AA6F9A4-7EFD-42FA-BDC0-DD16A6F9692B}" destId="{850A31DF-5386-49EF-AB80-754AA425C680}" srcOrd="7" destOrd="0" presId="urn:microsoft.com/office/officeart/2005/8/layout/list1"/>
    <dgm:cxn modelId="{F4868A4D-B628-4667-ACD6-7E17F5A22CD7}" type="presParOf" srcId="{4AA6F9A4-7EFD-42FA-BDC0-DD16A6F9692B}" destId="{FE77C52E-C715-4180-808A-4A985AF2C8C9}" srcOrd="8" destOrd="0" presId="urn:microsoft.com/office/officeart/2005/8/layout/list1"/>
    <dgm:cxn modelId="{C0833550-E039-4F8B-8D47-E73D6168075A}" type="presParOf" srcId="{FE77C52E-C715-4180-808A-4A985AF2C8C9}" destId="{3D9A2234-ACA7-48C5-9507-DE2D8B93DAB2}" srcOrd="0" destOrd="0" presId="urn:microsoft.com/office/officeart/2005/8/layout/list1"/>
    <dgm:cxn modelId="{E3D0557C-1C2F-4156-9009-ED124009E9FF}" type="presParOf" srcId="{FE77C52E-C715-4180-808A-4A985AF2C8C9}" destId="{A7EEA144-5FE5-4DED-9DCD-51BD0A54A7B4}" srcOrd="1" destOrd="0" presId="urn:microsoft.com/office/officeart/2005/8/layout/list1"/>
    <dgm:cxn modelId="{44E9BD73-7CA3-494E-9F67-062FFA6A755D}" type="presParOf" srcId="{4AA6F9A4-7EFD-42FA-BDC0-DD16A6F9692B}" destId="{341E0276-C566-4BE5-ABB0-DBAD4A150CD8}" srcOrd="9" destOrd="0" presId="urn:microsoft.com/office/officeart/2005/8/layout/list1"/>
    <dgm:cxn modelId="{7D780AE8-50EE-49A4-B139-15EE6DFA5C45}" type="presParOf" srcId="{4AA6F9A4-7EFD-42FA-BDC0-DD16A6F9692B}" destId="{8F53AB2E-89FC-433E-851F-C287B3CF6BF9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4B13F5E-B6C2-4672-BB55-B4ABAF22CDEB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l-GR"/>
        </a:p>
      </dgm:t>
    </dgm:pt>
    <dgm:pt modelId="{7F515616-5AF3-4E52-BC6E-1F2F09DE6E67}">
      <dgm:prSet phldrT="[Κείμενο]"/>
      <dgm:spPr/>
      <dgm:t>
        <a:bodyPr/>
        <a:lstStyle/>
        <a:p>
          <a:r>
            <a:rPr lang="en-US" b="0" dirty="0">
              <a:solidFill>
                <a:schemeClr val="bg1"/>
              </a:solidFill>
            </a:rPr>
            <a:t>Volume</a:t>
          </a:r>
          <a:endParaRPr lang="el-GR" b="0" dirty="0">
            <a:solidFill>
              <a:schemeClr val="bg1"/>
            </a:solidFill>
          </a:endParaRPr>
        </a:p>
      </dgm:t>
    </dgm:pt>
    <dgm:pt modelId="{6644C0DB-C404-42DB-80D8-B62C1873D48E}" type="parTrans" cxnId="{0F5C552E-5817-4BA9-8E0A-29B897EA1671}">
      <dgm:prSet/>
      <dgm:spPr/>
      <dgm:t>
        <a:bodyPr/>
        <a:lstStyle/>
        <a:p>
          <a:endParaRPr lang="el-GR"/>
        </a:p>
      </dgm:t>
    </dgm:pt>
    <dgm:pt modelId="{3853FB7D-F9ED-4485-9A17-7060070362AF}" type="sibTrans" cxnId="{0F5C552E-5817-4BA9-8E0A-29B897EA1671}">
      <dgm:prSet/>
      <dgm:spPr/>
      <dgm:t>
        <a:bodyPr/>
        <a:lstStyle/>
        <a:p>
          <a:endParaRPr lang="el-GR"/>
        </a:p>
      </dgm:t>
    </dgm:pt>
    <dgm:pt modelId="{58DFCE8F-E74A-469E-ABE1-1AAE5723C6EA}">
      <dgm:prSet phldrT="[Κείμενο]"/>
      <dgm:spPr/>
      <dgm:t>
        <a:bodyPr/>
        <a:lstStyle/>
        <a:p>
          <a:r>
            <a:rPr lang="en-US" b="1" dirty="0">
              <a:solidFill>
                <a:srgbClr val="FF0000"/>
              </a:solidFill>
            </a:rPr>
            <a:t>Velocity</a:t>
          </a:r>
          <a:endParaRPr lang="el-GR" b="1" dirty="0">
            <a:solidFill>
              <a:srgbClr val="FF0000"/>
            </a:solidFill>
          </a:endParaRPr>
        </a:p>
      </dgm:t>
    </dgm:pt>
    <dgm:pt modelId="{BE1FBC88-BF4F-4C9F-867E-C3777AE2A14B}" type="parTrans" cxnId="{AA477031-5365-4738-BA2E-430C89D182D6}">
      <dgm:prSet/>
      <dgm:spPr/>
      <dgm:t>
        <a:bodyPr/>
        <a:lstStyle/>
        <a:p>
          <a:endParaRPr lang="el-GR"/>
        </a:p>
      </dgm:t>
    </dgm:pt>
    <dgm:pt modelId="{EAC1675D-90BB-4E2C-BF05-0F42842B8FE8}" type="sibTrans" cxnId="{AA477031-5365-4738-BA2E-430C89D182D6}">
      <dgm:prSet/>
      <dgm:spPr/>
      <dgm:t>
        <a:bodyPr/>
        <a:lstStyle/>
        <a:p>
          <a:endParaRPr lang="el-GR"/>
        </a:p>
      </dgm:t>
    </dgm:pt>
    <dgm:pt modelId="{F775CBFF-9E8B-4976-B397-B4AD708F615A}">
      <dgm:prSet phldrT="[Κείμενο]"/>
      <dgm:spPr/>
      <dgm:t>
        <a:bodyPr/>
        <a:lstStyle/>
        <a:p>
          <a:r>
            <a:rPr lang="en-US" dirty="0"/>
            <a:t>Variety</a:t>
          </a:r>
          <a:endParaRPr lang="el-GR" dirty="0"/>
        </a:p>
      </dgm:t>
    </dgm:pt>
    <dgm:pt modelId="{B1206D15-6260-4D19-A3A8-26A84AABF975}" type="parTrans" cxnId="{1E45924A-989C-4783-B9E5-660ED3E5433B}">
      <dgm:prSet/>
      <dgm:spPr/>
      <dgm:t>
        <a:bodyPr/>
        <a:lstStyle/>
        <a:p>
          <a:endParaRPr lang="el-GR"/>
        </a:p>
      </dgm:t>
    </dgm:pt>
    <dgm:pt modelId="{0B96BFF4-E73C-42A0-B568-6548D740A8FD}" type="sibTrans" cxnId="{1E45924A-989C-4783-B9E5-660ED3E5433B}">
      <dgm:prSet/>
      <dgm:spPr/>
      <dgm:t>
        <a:bodyPr/>
        <a:lstStyle/>
        <a:p>
          <a:endParaRPr lang="el-GR"/>
        </a:p>
      </dgm:t>
    </dgm:pt>
    <dgm:pt modelId="{4AA6F9A4-7EFD-42FA-BDC0-DD16A6F9692B}" type="pres">
      <dgm:prSet presAssocID="{D4B13F5E-B6C2-4672-BB55-B4ABAF22CDEB}" presName="linear" presStyleCnt="0">
        <dgm:presLayoutVars>
          <dgm:dir/>
          <dgm:animLvl val="lvl"/>
          <dgm:resizeHandles val="exact"/>
        </dgm:presLayoutVars>
      </dgm:prSet>
      <dgm:spPr/>
    </dgm:pt>
    <dgm:pt modelId="{C1DA326B-181D-4443-89D7-D675C7F170E5}" type="pres">
      <dgm:prSet presAssocID="{7F515616-5AF3-4E52-BC6E-1F2F09DE6E67}" presName="parentLin" presStyleCnt="0"/>
      <dgm:spPr/>
    </dgm:pt>
    <dgm:pt modelId="{FB5608EB-54C8-4FB5-9738-F05A1CAB6582}" type="pres">
      <dgm:prSet presAssocID="{7F515616-5AF3-4E52-BC6E-1F2F09DE6E67}" presName="parentLeftMargin" presStyleLbl="node1" presStyleIdx="0" presStyleCnt="3"/>
      <dgm:spPr/>
    </dgm:pt>
    <dgm:pt modelId="{4A80DA38-882C-47B5-B886-26B5C15E5AAD}" type="pres">
      <dgm:prSet presAssocID="{7F515616-5AF3-4E52-BC6E-1F2F09DE6E67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B083DE2B-E3BB-4A52-9096-D247C4C12857}" type="pres">
      <dgm:prSet presAssocID="{7F515616-5AF3-4E52-BC6E-1F2F09DE6E67}" presName="negativeSpace" presStyleCnt="0"/>
      <dgm:spPr/>
    </dgm:pt>
    <dgm:pt modelId="{A2DD09AF-0CD2-4CF0-94CF-35098F4E8B4D}" type="pres">
      <dgm:prSet presAssocID="{7F515616-5AF3-4E52-BC6E-1F2F09DE6E67}" presName="childText" presStyleLbl="conFgAcc1" presStyleIdx="0" presStyleCnt="3">
        <dgm:presLayoutVars>
          <dgm:bulletEnabled val="1"/>
        </dgm:presLayoutVars>
      </dgm:prSet>
      <dgm:spPr/>
    </dgm:pt>
    <dgm:pt modelId="{E0BCCE95-DE6A-4917-AEA4-ED1BD2D09F39}" type="pres">
      <dgm:prSet presAssocID="{3853FB7D-F9ED-4485-9A17-7060070362AF}" presName="spaceBetweenRectangles" presStyleCnt="0"/>
      <dgm:spPr/>
    </dgm:pt>
    <dgm:pt modelId="{4660CC2C-74D7-4873-ACC8-A13CB1187E2A}" type="pres">
      <dgm:prSet presAssocID="{58DFCE8F-E74A-469E-ABE1-1AAE5723C6EA}" presName="parentLin" presStyleCnt="0"/>
      <dgm:spPr/>
    </dgm:pt>
    <dgm:pt modelId="{43CCCE8F-C6AA-42A3-B347-DC9D67F55B59}" type="pres">
      <dgm:prSet presAssocID="{58DFCE8F-E74A-469E-ABE1-1AAE5723C6EA}" presName="parentLeftMargin" presStyleLbl="node1" presStyleIdx="0" presStyleCnt="3"/>
      <dgm:spPr/>
    </dgm:pt>
    <dgm:pt modelId="{404D083B-711D-4DDB-8047-79855EE843C8}" type="pres">
      <dgm:prSet presAssocID="{58DFCE8F-E74A-469E-ABE1-1AAE5723C6EA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CC50F65B-D034-42D5-BAA7-73F771E87B68}" type="pres">
      <dgm:prSet presAssocID="{58DFCE8F-E74A-469E-ABE1-1AAE5723C6EA}" presName="negativeSpace" presStyleCnt="0"/>
      <dgm:spPr/>
    </dgm:pt>
    <dgm:pt modelId="{2ED703A7-728A-4F4A-A950-EA210E0B4539}" type="pres">
      <dgm:prSet presAssocID="{58DFCE8F-E74A-469E-ABE1-1AAE5723C6EA}" presName="childText" presStyleLbl="conFgAcc1" presStyleIdx="1" presStyleCnt="3">
        <dgm:presLayoutVars>
          <dgm:bulletEnabled val="1"/>
        </dgm:presLayoutVars>
      </dgm:prSet>
      <dgm:spPr/>
    </dgm:pt>
    <dgm:pt modelId="{850A31DF-5386-49EF-AB80-754AA425C680}" type="pres">
      <dgm:prSet presAssocID="{EAC1675D-90BB-4E2C-BF05-0F42842B8FE8}" presName="spaceBetweenRectangles" presStyleCnt="0"/>
      <dgm:spPr/>
    </dgm:pt>
    <dgm:pt modelId="{FE77C52E-C715-4180-808A-4A985AF2C8C9}" type="pres">
      <dgm:prSet presAssocID="{F775CBFF-9E8B-4976-B397-B4AD708F615A}" presName="parentLin" presStyleCnt="0"/>
      <dgm:spPr/>
    </dgm:pt>
    <dgm:pt modelId="{3D9A2234-ACA7-48C5-9507-DE2D8B93DAB2}" type="pres">
      <dgm:prSet presAssocID="{F775CBFF-9E8B-4976-B397-B4AD708F615A}" presName="parentLeftMargin" presStyleLbl="node1" presStyleIdx="1" presStyleCnt="3"/>
      <dgm:spPr/>
    </dgm:pt>
    <dgm:pt modelId="{A7EEA144-5FE5-4DED-9DCD-51BD0A54A7B4}" type="pres">
      <dgm:prSet presAssocID="{F775CBFF-9E8B-4976-B397-B4AD708F615A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341E0276-C566-4BE5-ABB0-DBAD4A150CD8}" type="pres">
      <dgm:prSet presAssocID="{F775CBFF-9E8B-4976-B397-B4AD708F615A}" presName="negativeSpace" presStyleCnt="0"/>
      <dgm:spPr/>
    </dgm:pt>
    <dgm:pt modelId="{8F53AB2E-89FC-433E-851F-C287B3CF6BF9}" type="pres">
      <dgm:prSet presAssocID="{F775CBFF-9E8B-4976-B397-B4AD708F615A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0F5C552E-5817-4BA9-8E0A-29B897EA1671}" srcId="{D4B13F5E-B6C2-4672-BB55-B4ABAF22CDEB}" destId="{7F515616-5AF3-4E52-BC6E-1F2F09DE6E67}" srcOrd="0" destOrd="0" parTransId="{6644C0DB-C404-42DB-80D8-B62C1873D48E}" sibTransId="{3853FB7D-F9ED-4485-9A17-7060070362AF}"/>
    <dgm:cxn modelId="{AA477031-5365-4738-BA2E-430C89D182D6}" srcId="{D4B13F5E-B6C2-4672-BB55-B4ABAF22CDEB}" destId="{58DFCE8F-E74A-469E-ABE1-1AAE5723C6EA}" srcOrd="1" destOrd="0" parTransId="{BE1FBC88-BF4F-4C9F-867E-C3777AE2A14B}" sibTransId="{EAC1675D-90BB-4E2C-BF05-0F42842B8FE8}"/>
    <dgm:cxn modelId="{1E45924A-989C-4783-B9E5-660ED3E5433B}" srcId="{D4B13F5E-B6C2-4672-BB55-B4ABAF22CDEB}" destId="{F775CBFF-9E8B-4976-B397-B4AD708F615A}" srcOrd="2" destOrd="0" parTransId="{B1206D15-6260-4D19-A3A8-26A84AABF975}" sibTransId="{0B96BFF4-E73C-42A0-B568-6548D740A8FD}"/>
    <dgm:cxn modelId="{5F64AB53-A715-4E21-9DB9-514298D1F620}" type="presOf" srcId="{58DFCE8F-E74A-469E-ABE1-1AAE5723C6EA}" destId="{404D083B-711D-4DDB-8047-79855EE843C8}" srcOrd="1" destOrd="0" presId="urn:microsoft.com/office/officeart/2005/8/layout/list1"/>
    <dgm:cxn modelId="{9A656958-E2F9-40A2-B510-B6568ED3A4FB}" type="presOf" srcId="{7F515616-5AF3-4E52-BC6E-1F2F09DE6E67}" destId="{4A80DA38-882C-47B5-B886-26B5C15E5AAD}" srcOrd="1" destOrd="0" presId="urn:microsoft.com/office/officeart/2005/8/layout/list1"/>
    <dgm:cxn modelId="{06443B84-3000-414E-B8D9-2D87D20A63E2}" type="presOf" srcId="{F775CBFF-9E8B-4976-B397-B4AD708F615A}" destId="{A7EEA144-5FE5-4DED-9DCD-51BD0A54A7B4}" srcOrd="1" destOrd="0" presId="urn:microsoft.com/office/officeart/2005/8/layout/list1"/>
    <dgm:cxn modelId="{A75E9FB2-F99A-4A91-9781-6DD90B3E07D9}" type="presOf" srcId="{58DFCE8F-E74A-469E-ABE1-1AAE5723C6EA}" destId="{43CCCE8F-C6AA-42A3-B347-DC9D67F55B59}" srcOrd="0" destOrd="0" presId="urn:microsoft.com/office/officeart/2005/8/layout/list1"/>
    <dgm:cxn modelId="{68ACC4C9-A5D6-43EF-90E3-4026453D64AE}" type="presOf" srcId="{F775CBFF-9E8B-4976-B397-B4AD708F615A}" destId="{3D9A2234-ACA7-48C5-9507-DE2D8B93DAB2}" srcOrd="0" destOrd="0" presId="urn:microsoft.com/office/officeart/2005/8/layout/list1"/>
    <dgm:cxn modelId="{F445D3CD-4F8A-481C-ABD3-F79B71320F8F}" type="presOf" srcId="{D4B13F5E-B6C2-4672-BB55-B4ABAF22CDEB}" destId="{4AA6F9A4-7EFD-42FA-BDC0-DD16A6F9692B}" srcOrd="0" destOrd="0" presId="urn:microsoft.com/office/officeart/2005/8/layout/list1"/>
    <dgm:cxn modelId="{21D861FF-EAC5-40D8-89E1-B46896AD51FC}" type="presOf" srcId="{7F515616-5AF3-4E52-BC6E-1F2F09DE6E67}" destId="{FB5608EB-54C8-4FB5-9738-F05A1CAB6582}" srcOrd="0" destOrd="0" presId="urn:microsoft.com/office/officeart/2005/8/layout/list1"/>
    <dgm:cxn modelId="{AE970DC4-9237-4A54-B179-C48029E2BC28}" type="presParOf" srcId="{4AA6F9A4-7EFD-42FA-BDC0-DD16A6F9692B}" destId="{C1DA326B-181D-4443-89D7-D675C7F170E5}" srcOrd="0" destOrd="0" presId="urn:microsoft.com/office/officeart/2005/8/layout/list1"/>
    <dgm:cxn modelId="{E349ABDE-4235-4262-8463-151C15F4E11B}" type="presParOf" srcId="{C1DA326B-181D-4443-89D7-D675C7F170E5}" destId="{FB5608EB-54C8-4FB5-9738-F05A1CAB6582}" srcOrd="0" destOrd="0" presId="urn:microsoft.com/office/officeart/2005/8/layout/list1"/>
    <dgm:cxn modelId="{88D2AA27-029D-425A-901B-257BB981278A}" type="presParOf" srcId="{C1DA326B-181D-4443-89D7-D675C7F170E5}" destId="{4A80DA38-882C-47B5-B886-26B5C15E5AAD}" srcOrd="1" destOrd="0" presId="urn:microsoft.com/office/officeart/2005/8/layout/list1"/>
    <dgm:cxn modelId="{A0933A63-13FB-43B8-898F-AFBF6650F50C}" type="presParOf" srcId="{4AA6F9A4-7EFD-42FA-BDC0-DD16A6F9692B}" destId="{B083DE2B-E3BB-4A52-9096-D247C4C12857}" srcOrd="1" destOrd="0" presId="urn:microsoft.com/office/officeart/2005/8/layout/list1"/>
    <dgm:cxn modelId="{411BC462-2F01-4B61-B47E-D9F590B8B521}" type="presParOf" srcId="{4AA6F9A4-7EFD-42FA-BDC0-DD16A6F9692B}" destId="{A2DD09AF-0CD2-4CF0-94CF-35098F4E8B4D}" srcOrd="2" destOrd="0" presId="urn:microsoft.com/office/officeart/2005/8/layout/list1"/>
    <dgm:cxn modelId="{1AE548E5-54B2-49D4-AAD4-0ECB1695DB46}" type="presParOf" srcId="{4AA6F9A4-7EFD-42FA-BDC0-DD16A6F9692B}" destId="{E0BCCE95-DE6A-4917-AEA4-ED1BD2D09F39}" srcOrd="3" destOrd="0" presId="urn:microsoft.com/office/officeart/2005/8/layout/list1"/>
    <dgm:cxn modelId="{D819F162-A697-46E1-82B1-D88B32E58B2B}" type="presParOf" srcId="{4AA6F9A4-7EFD-42FA-BDC0-DD16A6F9692B}" destId="{4660CC2C-74D7-4873-ACC8-A13CB1187E2A}" srcOrd="4" destOrd="0" presId="urn:microsoft.com/office/officeart/2005/8/layout/list1"/>
    <dgm:cxn modelId="{4305ED9E-4AE5-478E-9A85-BACCD782A190}" type="presParOf" srcId="{4660CC2C-74D7-4873-ACC8-A13CB1187E2A}" destId="{43CCCE8F-C6AA-42A3-B347-DC9D67F55B59}" srcOrd="0" destOrd="0" presId="urn:microsoft.com/office/officeart/2005/8/layout/list1"/>
    <dgm:cxn modelId="{BA466515-4D52-4BBB-8DFB-B9B8FDF32273}" type="presParOf" srcId="{4660CC2C-74D7-4873-ACC8-A13CB1187E2A}" destId="{404D083B-711D-4DDB-8047-79855EE843C8}" srcOrd="1" destOrd="0" presId="urn:microsoft.com/office/officeart/2005/8/layout/list1"/>
    <dgm:cxn modelId="{71D8D058-A8AB-45EA-AB1A-6C55F9520631}" type="presParOf" srcId="{4AA6F9A4-7EFD-42FA-BDC0-DD16A6F9692B}" destId="{CC50F65B-D034-42D5-BAA7-73F771E87B68}" srcOrd="5" destOrd="0" presId="urn:microsoft.com/office/officeart/2005/8/layout/list1"/>
    <dgm:cxn modelId="{EFECCCE0-F934-4A1E-A1F0-5722F9BA1CB9}" type="presParOf" srcId="{4AA6F9A4-7EFD-42FA-BDC0-DD16A6F9692B}" destId="{2ED703A7-728A-4F4A-A950-EA210E0B4539}" srcOrd="6" destOrd="0" presId="urn:microsoft.com/office/officeart/2005/8/layout/list1"/>
    <dgm:cxn modelId="{0A487500-D01A-4317-B050-A79562ABEAAA}" type="presParOf" srcId="{4AA6F9A4-7EFD-42FA-BDC0-DD16A6F9692B}" destId="{850A31DF-5386-49EF-AB80-754AA425C680}" srcOrd="7" destOrd="0" presId="urn:microsoft.com/office/officeart/2005/8/layout/list1"/>
    <dgm:cxn modelId="{F4868A4D-B628-4667-ACD6-7E17F5A22CD7}" type="presParOf" srcId="{4AA6F9A4-7EFD-42FA-BDC0-DD16A6F9692B}" destId="{FE77C52E-C715-4180-808A-4A985AF2C8C9}" srcOrd="8" destOrd="0" presId="urn:microsoft.com/office/officeart/2005/8/layout/list1"/>
    <dgm:cxn modelId="{C0833550-E039-4F8B-8D47-E73D6168075A}" type="presParOf" srcId="{FE77C52E-C715-4180-808A-4A985AF2C8C9}" destId="{3D9A2234-ACA7-48C5-9507-DE2D8B93DAB2}" srcOrd="0" destOrd="0" presId="urn:microsoft.com/office/officeart/2005/8/layout/list1"/>
    <dgm:cxn modelId="{E3D0557C-1C2F-4156-9009-ED124009E9FF}" type="presParOf" srcId="{FE77C52E-C715-4180-808A-4A985AF2C8C9}" destId="{A7EEA144-5FE5-4DED-9DCD-51BD0A54A7B4}" srcOrd="1" destOrd="0" presId="urn:microsoft.com/office/officeart/2005/8/layout/list1"/>
    <dgm:cxn modelId="{44E9BD73-7CA3-494E-9F67-062FFA6A755D}" type="presParOf" srcId="{4AA6F9A4-7EFD-42FA-BDC0-DD16A6F9692B}" destId="{341E0276-C566-4BE5-ABB0-DBAD4A150CD8}" srcOrd="9" destOrd="0" presId="urn:microsoft.com/office/officeart/2005/8/layout/list1"/>
    <dgm:cxn modelId="{7D780AE8-50EE-49A4-B139-15EE6DFA5C45}" type="presParOf" srcId="{4AA6F9A4-7EFD-42FA-BDC0-DD16A6F9692B}" destId="{8F53AB2E-89FC-433E-851F-C287B3CF6BF9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4B13F5E-B6C2-4672-BB55-B4ABAF22CDEB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l-GR"/>
        </a:p>
      </dgm:t>
    </dgm:pt>
    <dgm:pt modelId="{7F515616-5AF3-4E52-BC6E-1F2F09DE6E67}">
      <dgm:prSet phldrT="[Κείμενο]"/>
      <dgm:spPr/>
      <dgm:t>
        <a:bodyPr/>
        <a:lstStyle/>
        <a:p>
          <a:r>
            <a:rPr lang="en-US" b="0" dirty="0">
              <a:solidFill>
                <a:schemeClr val="bg1"/>
              </a:solidFill>
            </a:rPr>
            <a:t>Volume</a:t>
          </a:r>
          <a:endParaRPr lang="el-GR" b="0" dirty="0">
            <a:solidFill>
              <a:schemeClr val="bg1"/>
            </a:solidFill>
          </a:endParaRPr>
        </a:p>
      </dgm:t>
    </dgm:pt>
    <dgm:pt modelId="{6644C0DB-C404-42DB-80D8-B62C1873D48E}" type="parTrans" cxnId="{0F5C552E-5817-4BA9-8E0A-29B897EA1671}">
      <dgm:prSet/>
      <dgm:spPr/>
      <dgm:t>
        <a:bodyPr/>
        <a:lstStyle/>
        <a:p>
          <a:endParaRPr lang="el-GR"/>
        </a:p>
      </dgm:t>
    </dgm:pt>
    <dgm:pt modelId="{3853FB7D-F9ED-4485-9A17-7060070362AF}" type="sibTrans" cxnId="{0F5C552E-5817-4BA9-8E0A-29B897EA1671}">
      <dgm:prSet/>
      <dgm:spPr/>
      <dgm:t>
        <a:bodyPr/>
        <a:lstStyle/>
        <a:p>
          <a:endParaRPr lang="el-GR"/>
        </a:p>
      </dgm:t>
    </dgm:pt>
    <dgm:pt modelId="{58DFCE8F-E74A-469E-ABE1-1AAE5723C6EA}">
      <dgm:prSet phldrT="[Κείμενο]"/>
      <dgm:spPr/>
      <dgm:t>
        <a:bodyPr/>
        <a:lstStyle/>
        <a:p>
          <a:r>
            <a:rPr lang="en-US" b="0" dirty="0">
              <a:solidFill>
                <a:schemeClr val="bg1"/>
              </a:solidFill>
            </a:rPr>
            <a:t>Velocity</a:t>
          </a:r>
          <a:endParaRPr lang="el-GR" b="0" dirty="0">
            <a:solidFill>
              <a:schemeClr val="bg1"/>
            </a:solidFill>
          </a:endParaRPr>
        </a:p>
      </dgm:t>
    </dgm:pt>
    <dgm:pt modelId="{BE1FBC88-BF4F-4C9F-867E-C3777AE2A14B}" type="parTrans" cxnId="{AA477031-5365-4738-BA2E-430C89D182D6}">
      <dgm:prSet/>
      <dgm:spPr/>
      <dgm:t>
        <a:bodyPr/>
        <a:lstStyle/>
        <a:p>
          <a:endParaRPr lang="el-GR"/>
        </a:p>
      </dgm:t>
    </dgm:pt>
    <dgm:pt modelId="{EAC1675D-90BB-4E2C-BF05-0F42842B8FE8}" type="sibTrans" cxnId="{AA477031-5365-4738-BA2E-430C89D182D6}">
      <dgm:prSet/>
      <dgm:spPr/>
      <dgm:t>
        <a:bodyPr/>
        <a:lstStyle/>
        <a:p>
          <a:endParaRPr lang="el-GR"/>
        </a:p>
      </dgm:t>
    </dgm:pt>
    <dgm:pt modelId="{F775CBFF-9E8B-4976-B397-B4AD708F615A}">
      <dgm:prSet phldrT="[Κείμενο]"/>
      <dgm:spPr/>
      <dgm:t>
        <a:bodyPr/>
        <a:lstStyle/>
        <a:p>
          <a:r>
            <a:rPr lang="en-US" b="1" dirty="0">
              <a:solidFill>
                <a:srgbClr val="FF0000"/>
              </a:solidFill>
            </a:rPr>
            <a:t>Variety</a:t>
          </a:r>
          <a:endParaRPr lang="el-GR" b="1" dirty="0">
            <a:solidFill>
              <a:srgbClr val="FF0000"/>
            </a:solidFill>
          </a:endParaRPr>
        </a:p>
      </dgm:t>
    </dgm:pt>
    <dgm:pt modelId="{B1206D15-6260-4D19-A3A8-26A84AABF975}" type="parTrans" cxnId="{1E45924A-989C-4783-B9E5-660ED3E5433B}">
      <dgm:prSet/>
      <dgm:spPr/>
      <dgm:t>
        <a:bodyPr/>
        <a:lstStyle/>
        <a:p>
          <a:endParaRPr lang="el-GR"/>
        </a:p>
      </dgm:t>
    </dgm:pt>
    <dgm:pt modelId="{0B96BFF4-E73C-42A0-B568-6548D740A8FD}" type="sibTrans" cxnId="{1E45924A-989C-4783-B9E5-660ED3E5433B}">
      <dgm:prSet/>
      <dgm:spPr/>
      <dgm:t>
        <a:bodyPr/>
        <a:lstStyle/>
        <a:p>
          <a:endParaRPr lang="el-GR"/>
        </a:p>
      </dgm:t>
    </dgm:pt>
    <dgm:pt modelId="{4AA6F9A4-7EFD-42FA-BDC0-DD16A6F9692B}" type="pres">
      <dgm:prSet presAssocID="{D4B13F5E-B6C2-4672-BB55-B4ABAF22CDEB}" presName="linear" presStyleCnt="0">
        <dgm:presLayoutVars>
          <dgm:dir/>
          <dgm:animLvl val="lvl"/>
          <dgm:resizeHandles val="exact"/>
        </dgm:presLayoutVars>
      </dgm:prSet>
      <dgm:spPr/>
    </dgm:pt>
    <dgm:pt modelId="{C1DA326B-181D-4443-89D7-D675C7F170E5}" type="pres">
      <dgm:prSet presAssocID="{7F515616-5AF3-4E52-BC6E-1F2F09DE6E67}" presName="parentLin" presStyleCnt="0"/>
      <dgm:spPr/>
    </dgm:pt>
    <dgm:pt modelId="{FB5608EB-54C8-4FB5-9738-F05A1CAB6582}" type="pres">
      <dgm:prSet presAssocID="{7F515616-5AF3-4E52-BC6E-1F2F09DE6E67}" presName="parentLeftMargin" presStyleLbl="node1" presStyleIdx="0" presStyleCnt="3"/>
      <dgm:spPr/>
    </dgm:pt>
    <dgm:pt modelId="{4A80DA38-882C-47B5-B886-26B5C15E5AAD}" type="pres">
      <dgm:prSet presAssocID="{7F515616-5AF3-4E52-BC6E-1F2F09DE6E67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B083DE2B-E3BB-4A52-9096-D247C4C12857}" type="pres">
      <dgm:prSet presAssocID="{7F515616-5AF3-4E52-BC6E-1F2F09DE6E67}" presName="negativeSpace" presStyleCnt="0"/>
      <dgm:spPr/>
    </dgm:pt>
    <dgm:pt modelId="{A2DD09AF-0CD2-4CF0-94CF-35098F4E8B4D}" type="pres">
      <dgm:prSet presAssocID="{7F515616-5AF3-4E52-BC6E-1F2F09DE6E67}" presName="childText" presStyleLbl="conFgAcc1" presStyleIdx="0" presStyleCnt="3">
        <dgm:presLayoutVars>
          <dgm:bulletEnabled val="1"/>
        </dgm:presLayoutVars>
      </dgm:prSet>
      <dgm:spPr/>
    </dgm:pt>
    <dgm:pt modelId="{E0BCCE95-DE6A-4917-AEA4-ED1BD2D09F39}" type="pres">
      <dgm:prSet presAssocID="{3853FB7D-F9ED-4485-9A17-7060070362AF}" presName="spaceBetweenRectangles" presStyleCnt="0"/>
      <dgm:spPr/>
    </dgm:pt>
    <dgm:pt modelId="{4660CC2C-74D7-4873-ACC8-A13CB1187E2A}" type="pres">
      <dgm:prSet presAssocID="{58DFCE8F-E74A-469E-ABE1-1AAE5723C6EA}" presName="parentLin" presStyleCnt="0"/>
      <dgm:spPr/>
    </dgm:pt>
    <dgm:pt modelId="{43CCCE8F-C6AA-42A3-B347-DC9D67F55B59}" type="pres">
      <dgm:prSet presAssocID="{58DFCE8F-E74A-469E-ABE1-1AAE5723C6EA}" presName="parentLeftMargin" presStyleLbl="node1" presStyleIdx="0" presStyleCnt="3"/>
      <dgm:spPr/>
    </dgm:pt>
    <dgm:pt modelId="{404D083B-711D-4DDB-8047-79855EE843C8}" type="pres">
      <dgm:prSet presAssocID="{58DFCE8F-E74A-469E-ABE1-1AAE5723C6EA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CC50F65B-D034-42D5-BAA7-73F771E87B68}" type="pres">
      <dgm:prSet presAssocID="{58DFCE8F-E74A-469E-ABE1-1AAE5723C6EA}" presName="negativeSpace" presStyleCnt="0"/>
      <dgm:spPr/>
    </dgm:pt>
    <dgm:pt modelId="{2ED703A7-728A-4F4A-A950-EA210E0B4539}" type="pres">
      <dgm:prSet presAssocID="{58DFCE8F-E74A-469E-ABE1-1AAE5723C6EA}" presName="childText" presStyleLbl="conFgAcc1" presStyleIdx="1" presStyleCnt="3">
        <dgm:presLayoutVars>
          <dgm:bulletEnabled val="1"/>
        </dgm:presLayoutVars>
      </dgm:prSet>
      <dgm:spPr/>
    </dgm:pt>
    <dgm:pt modelId="{850A31DF-5386-49EF-AB80-754AA425C680}" type="pres">
      <dgm:prSet presAssocID="{EAC1675D-90BB-4E2C-BF05-0F42842B8FE8}" presName="spaceBetweenRectangles" presStyleCnt="0"/>
      <dgm:spPr/>
    </dgm:pt>
    <dgm:pt modelId="{FE77C52E-C715-4180-808A-4A985AF2C8C9}" type="pres">
      <dgm:prSet presAssocID="{F775CBFF-9E8B-4976-B397-B4AD708F615A}" presName="parentLin" presStyleCnt="0"/>
      <dgm:spPr/>
    </dgm:pt>
    <dgm:pt modelId="{3D9A2234-ACA7-48C5-9507-DE2D8B93DAB2}" type="pres">
      <dgm:prSet presAssocID="{F775CBFF-9E8B-4976-B397-B4AD708F615A}" presName="parentLeftMargin" presStyleLbl="node1" presStyleIdx="1" presStyleCnt="3"/>
      <dgm:spPr/>
    </dgm:pt>
    <dgm:pt modelId="{A7EEA144-5FE5-4DED-9DCD-51BD0A54A7B4}" type="pres">
      <dgm:prSet presAssocID="{F775CBFF-9E8B-4976-B397-B4AD708F615A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341E0276-C566-4BE5-ABB0-DBAD4A150CD8}" type="pres">
      <dgm:prSet presAssocID="{F775CBFF-9E8B-4976-B397-B4AD708F615A}" presName="negativeSpace" presStyleCnt="0"/>
      <dgm:spPr/>
    </dgm:pt>
    <dgm:pt modelId="{8F53AB2E-89FC-433E-851F-C287B3CF6BF9}" type="pres">
      <dgm:prSet presAssocID="{F775CBFF-9E8B-4976-B397-B4AD708F615A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0F5C552E-5817-4BA9-8E0A-29B897EA1671}" srcId="{D4B13F5E-B6C2-4672-BB55-B4ABAF22CDEB}" destId="{7F515616-5AF3-4E52-BC6E-1F2F09DE6E67}" srcOrd="0" destOrd="0" parTransId="{6644C0DB-C404-42DB-80D8-B62C1873D48E}" sibTransId="{3853FB7D-F9ED-4485-9A17-7060070362AF}"/>
    <dgm:cxn modelId="{AA477031-5365-4738-BA2E-430C89D182D6}" srcId="{D4B13F5E-B6C2-4672-BB55-B4ABAF22CDEB}" destId="{58DFCE8F-E74A-469E-ABE1-1AAE5723C6EA}" srcOrd="1" destOrd="0" parTransId="{BE1FBC88-BF4F-4C9F-867E-C3777AE2A14B}" sibTransId="{EAC1675D-90BB-4E2C-BF05-0F42842B8FE8}"/>
    <dgm:cxn modelId="{1E45924A-989C-4783-B9E5-660ED3E5433B}" srcId="{D4B13F5E-B6C2-4672-BB55-B4ABAF22CDEB}" destId="{F775CBFF-9E8B-4976-B397-B4AD708F615A}" srcOrd="2" destOrd="0" parTransId="{B1206D15-6260-4D19-A3A8-26A84AABF975}" sibTransId="{0B96BFF4-E73C-42A0-B568-6548D740A8FD}"/>
    <dgm:cxn modelId="{5F64AB53-A715-4E21-9DB9-514298D1F620}" type="presOf" srcId="{58DFCE8F-E74A-469E-ABE1-1AAE5723C6EA}" destId="{404D083B-711D-4DDB-8047-79855EE843C8}" srcOrd="1" destOrd="0" presId="urn:microsoft.com/office/officeart/2005/8/layout/list1"/>
    <dgm:cxn modelId="{9A656958-E2F9-40A2-B510-B6568ED3A4FB}" type="presOf" srcId="{7F515616-5AF3-4E52-BC6E-1F2F09DE6E67}" destId="{4A80DA38-882C-47B5-B886-26B5C15E5AAD}" srcOrd="1" destOrd="0" presId="urn:microsoft.com/office/officeart/2005/8/layout/list1"/>
    <dgm:cxn modelId="{06443B84-3000-414E-B8D9-2D87D20A63E2}" type="presOf" srcId="{F775CBFF-9E8B-4976-B397-B4AD708F615A}" destId="{A7EEA144-5FE5-4DED-9DCD-51BD0A54A7B4}" srcOrd="1" destOrd="0" presId="urn:microsoft.com/office/officeart/2005/8/layout/list1"/>
    <dgm:cxn modelId="{A75E9FB2-F99A-4A91-9781-6DD90B3E07D9}" type="presOf" srcId="{58DFCE8F-E74A-469E-ABE1-1AAE5723C6EA}" destId="{43CCCE8F-C6AA-42A3-B347-DC9D67F55B59}" srcOrd="0" destOrd="0" presId="urn:microsoft.com/office/officeart/2005/8/layout/list1"/>
    <dgm:cxn modelId="{68ACC4C9-A5D6-43EF-90E3-4026453D64AE}" type="presOf" srcId="{F775CBFF-9E8B-4976-B397-B4AD708F615A}" destId="{3D9A2234-ACA7-48C5-9507-DE2D8B93DAB2}" srcOrd="0" destOrd="0" presId="urn:microsoft.com/office/officeart/2005/8/layout/list1"/>
    <dgm:cxn modelId="{F445D3CD-4F8A-481C-ABD3-F79B71320F8F}" type="presOf" srcId="{D4B13F5E-B6C2-4672-BB55-B4ABAF22CDEB}" destId="{4AA6F9A4-7EFD-42FA-BDC0-DD16A6F9692B}" srcOrd="0" destOrd="0" presId="urn:microsoft.com/office/officeart/2005/8/layout/list1"/>
    <dgm:cxn modelId="{21D861FF-EAC5-40D8-89E1-B46896AD51FC}" type="presOf" srcId="{7F515616-5AF3-4E52-BC6E-1F2F09DE6E67}" destId="{FB5608EB-54C8-4FB5-9738-F05A1CAB6582}" srcOrd="0" destOrd="0" presId="urn:microsoft.com/office/officeart/2005/8/layout/list1"/>
    <dgm:cxn modelId="{AE970DC4-9237-4A54-B179-C48029E2BC28}" type="presParOf" srcId="{4AA6F9A4-7EFD-42FA-BDC0-DD16A6F9692B}" destId="{C1DA326B-181D-4443-89D7-D675C7F170E5}" srcOrd="0" destOrd="0" presId="urn:microsoft.com/office/officeart/2005/8/layout/list1"/>
    <dgm:cxn modelId="{E349ABDE-4235-4262-8463-151C15F4E11B}" type="presParOf" srcId="{C1DA326B-181D-4443-89D7-D675C7F170E5}" destId="{FB5608EB-54C8-4FB5-9738-F05A1CAB6582}" srcOrd="0" destOrd="0" presId="urn:microsoft.com/office/officeart/2005/8/layout/list1"/>
    <dgm:cxn modelId="{88D2AA27-029D-425A-901B-257BB981278A}" type="presParOf" srcId="{C1DA326B-181D-4443-89D7-D675C7F170E5}" destId="{4A80DA38-882C-47B5-B886-26B5C15E5AAD}" srcOrd="1" destOrd="0" presId="urn:microsoft.com/office/officeart/2005/8/layout/list1"/>
    <dgm:cxn modelId="{A0933A63-13FB-43B8-898F-AFBF6650F50C}" type="presParOf" srcId="{4AA6F9A4-7EFD-42FA-BDC0-DD16A6F9692B}" destId="{B083DE2B-E3BB-4A52-9096-D247C4C12857}" srcOrd="1" destOrd="0" presId="urn:microsoft.com/office/officeart/2005/8/layout/list1"/>
    <dgm:cxn modelId="{411BC462-2F01-4B61-B47E-D9F590B8B521}" type="presParOf" srcId="{4AA6F9A4-7EFD-42FA-BDC0-DD16A6F9692B}" destId="{A2DD09AF-0CD2-4CF0-94CF-35098F4E8B4D}" srcOrd="2" destOrd="0" presId="urn:microsoft.com/office/officeart/2005/8/layout/list1"/>
    <dgm:cxn modelId="{1AE548E5-54B2-49D4-AAD4-0ECB1695DB46}" type="presParOf" srcId="{4AA6F9A4-7EFD-42FA-BDC0-DD16A6F9692B}" destId="{E0BCCE95-DE6A-4917-AEA4-ED1BD2D09F39}" srcOrd="3" destOrd="0" presId="urn:microsoft.com/office/officeart/2005/8/layout/list1"/>
    <dgm:cxn modelId="{D819F162-A697-46E1-82B1-D88B32E58B2B}" type="presParOf" srcId="{4AA6F9A4-7EFD-42FA-BDC0-DD16A6F9692B}" destId="{4660CC2C-74D7-4873-ACC8-A13CB1187E2A}" srcOrd="4" destOrd="0" presId="urn:microsoft.com/office/officeart/2005/8/layout/list1"/>
    <dgm:cxn modelId="{4305ED9E-4AE5-478E-9A85-BACCD782A190}" type="presParOf" srcId="{4660CC2C-74D7-4873-ACC8-A13CB1187E2A}" destId="{43CCCE8F-C6AA-42A3-B347-DC9D67F55B59}" srcOrd="0" destOrd="0" presId="urn:microsoft.com/office/officeart/2005/8/layout/list1"/>
    <dgm:cxn modelId="{BA466515-4D52-4BBB-8DFB-B9B8FDF32273}" type="presParOf" srcId="{4660CC2C-74D7-4873-ACC8-A13CB1187E2A}" destId="{404D083B-711D-4DDB-8047-79855EE843C8}" srcOrd="1" destOrd="0" presId="urn:microsoft.com/office/officeart/2005/8/layout/list1"/>
    <dgm:cxn modelId="{71D8D058-A8AB-45EA-AB1A-6C55F9520631}" type="presParOf" srcId="{4AA6F9A4-7EFD-42FA-BDC0-DD16A6F9692B}" destId="{CC50F65B-D034-42D5-BAA7-73F771E87B68}" srcOrd="5" destOrd="0" presId="urn:microsoft.com/office/officeart/2005/8/layout/list1"/>
    <dgm:cxn modelId="{EFECCCE0-F934-4A1E-A1F0-5722F9BA1CB9}" type="presParOf" srcId="{4AA6F9A4-7EFD-42FA-BDC0-DD16A6F9692B}" destId="{2ED703A7-728A-4F4A-A950-EA210E0B4539}" srcOrd="6" destOrd="0" presId="urn:microsoft.com/office/officeart/2005/8/layout/list1"/>
    <dgm:cxn modelId="{0A487500-D01A-4317-B050-A79562ABEAAA}" type="presParOf" srcId="{4AA6F9A4-7EFD-42FA-BDC0-DD16A6F9692B}" destId="{850A31DF-5386-49EF-AB80-754AA425C680}" srcOrd="7" destOrd="0" presId="urn:microsoft.com/office/officeart/2005/8/layout/list1"/>
    <dgm:cxn modelId="{F4868A4D-B628-4667-ACD6-7E17F5A22CD7}" type="presParOf" srcId="{4AA6F9A4-7EFD-42FA-BDC0-DD16A6F9692B}" destId="{FE77C52E-C715-4180-808A-4A985AF2C8C9}" srcOrd="8" destOrd="0" presId="urn:microsoft.com/office/officeart/2005/8/layout/list1"/>
    <dgm:cxn modelId="{C0833550-E039-4F8B-8D47-E73D6168075A}" type="presParOf" srcId="{FE77C52E-C715-4180-808A-4A985AF2C8C9}" destId="{3D9A2234-ACA7-48C5-9507-DE2D8B93DAB2}" srcOrd="0" destOrd="0" presId="urn:microsoft.com/office/officeart/2005/8/layout/list1"/>
    <dgm:cxn modelId="{E3D0557C-1C2F-4156-9009-ED124009E9FF}" type="presParOf" srcId="{FE77C52E-C715-4180-808A-4A985AF2C8C9}" destId="{A7EEA144-5FE5-4DED-9DCD-51BD0A54A7B4}" srcOrd="1" destOrd="0" presId="urn:microsoft.com/office/officeart/2005/8/layout/list1"/>
    <dgm:cxn modelId="{44E9BD73-7CA3-494E-9F67-062FFA6A755D}" type="presParOf" srcId="{4AA6F9A4-7EFD-42FA-BDC0-DD16A6F9692B}" destId="{341E0276-C566-4BE5-ABB0-DBAD4A150CD8}" srcOrd="9" destOrd="0" presId="urn:microsoft.com/office/officeart/2005/8/layout/list1"/>
    <dgm:cxn modelId="{7D780AE8-50EE-49A4-B139-15EE6DFA5C45}" type="presParOf" srcId="{4AA6F9A4-7EFD-42FA-BDC0-DD16A6F9692B}" destId="{8F53AB2E-89FC-433E-851F-C287B3CF6BF9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70D8FB5-0983-4D6D-BFD9-7B0824CB0BE2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08342F21-6416-42E9-839A-6FECF621B5FB}">
      <dgm:prSet/>
      <dgm:spPr/>
      <dgm:t>
        <a:bodyPr/>
        <a:lstStyle/>
        <a:p>
          <a:r>
            <a:rPr lang="el-GR"/>
            <a:t>Η φιλαλήθεια αφορά τη συντεταγμένη προσπάθεια αποφυγής συσσώρευσης μη έγκυρων δεδομένων καθώς και δεδομένων που απλά προσθέτουν «θόρυβο» στο σύστημα.</a:t>
          </a:r>
          <a:endParaRPr lang="en-US"/>
        </a:p>
      </dgm:t>
    </dgm:pt>
    <dgm:pt modelId="{8F9E743B-38BB-49FB-B4CE-F8920FAAA611}" type="parTrans" cxnId="{4AD69F5E-62F4-490C-BFA3-37A14D131BDC}">
      <dgm:prSet/>
      <dgm:spPr/>
      <dgm:t>
        <a:bodyPr/>
        <a:lstStyle/>
        <a:p>
          <a:endParaRPr lang="en-US"/>
        </a:p>
      </dgm:t>
    </dgm:pt>
    <dgm:pt modelId="{F92C43BE-6968-438A-85BD-254D084014A5}" type="sibTrans" cxnId="{4AD69F5E-62F4-490C-BFA3-37A14D131BDC}">
      <dgm:prSet/>
      <dgm:spPr/>
      <dgm:t>
        <a:bodyPr/>
        <a:lstStyle/>
        <a:p>
          <a:endParaRPr lang="en-US"/>
        </a:p>
      </dgm:t>
    </dgm:pt>
    <dgm:pt modelId="{E23EC5A9-BD2C-44B2-BE4B-CFE79517556E}">
      <dgm:prSet/>
      <dgm:spPr/>
      <dgm:t>
        <a:bodyPr/>
        <a:lstStyle/>
        <a:p>
          <a:r>
            <a:rPr lang="el-GR"/>
            <a:t>Σχετίζεται με την απομάκρυνση δεδομένων που είναι: ασυνεπή, σε πολλαπλά αντίτυπα, που έχει λήξει ο κύκλος ζωής τους κ.α.</a:t>
          </a:r>
          <a:endParaRPr lang="en-US"/>
        </a:p>
      </dgm:t>
    </dgm:pt>
    <dgm:pt modelId="{C18548E5-AB04-4C2B-BD10-3610B82CCBBB}" type="parTrans" cxnId="{9884FFF4-CE39-4BCF-8CE1-DDD881090C93}">
      <dgm:prSet/>
      <dgm:spPr/>
      <dgm:t>
        <a:bodyPr/>
        <a:lstStyle/>
        <a:p>
          <a:endParaRPr lang="en-US"/>
        </a:p>
      </dgm:t>
    </dgm:pt>
    <dgm:pt modelId="{2719CECD-AE48-44F4-A108-82673D87871C}" type="sibTrans" cxnId="{9884FFF4-CE39-4BCF-8CE1-DDD881090C93}">
      <dgm:prSet/>
      <dgm:spPr/>
      <dgm:t>
        <a:bodyPr/>
        <a:lstStyle/>
        <a:p>
          <a:endParaRPr lang="en-US"/>
        </a:p>
      </dgm:t>
    </dgm:pt>
    <dgm:pt modelId="{0B790076-55E4-41E7-87F7-256A24510C22}" type="pres">
      <dgm:prSet presAssocID="{570D8FB5-0983-4D6D-BFD9-7B0824CB0BE2}" presName="linear" presStyleCnt="0">
        <dgm:presLayoutVars>
          <dgm:animLvl val="lvl"/>
          <dgm:resizeHandles val="exact"/>
        </dgm:presLayoutVars>
      </dgm:prSet>
      <dgm:spPr/>
    </dgm:pt>
    <dgm:pt modelId="{241674C0-431B-446A-878D-3847D42FF784}" type="pres">
      <dgm:prSet presAssocID="{08342F21-6416-42E9-839A-6FECF621B5FB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C930472D-1EB5-43E1-AB11-1A9BE6D3ECBC}" type="pres">
      <dgm:prSet presAssocID="{F92C43BE-6968-438A-85BD-254D084014A5}" presName="spacer" presStyleCnt="0"/>
      <dgm:spPr/>
    </dgm:pt>
    <dgm:pt modelId="{586BFB4A-FF53-41C1-A2EB-1A75C18EF42B}" type="pres">
      <dgm:prSet presAssocID="{E23EC5A9-BD2C-44B2-BE4B-CFE79517556E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6BF37609-C7F5-4103-85D2-5B134B2AD292}" type="presOf" srcId="{08342F21-6416-42E9-839A-6FECF621B5FB}" destId="{241674C0-431B-446A-878D-3847D42FF784}" srcOrd="0" destOrd="0" presId="urn:microsoft.com/office/officeart/2005/8/layout/vList2"/>
    <dgm:cxn modelId="{19B4C41E-C5D5-4322-BC39-7F60D51BC10C}" type="presOf" srcId="{E23EC5A9-BD2C-44B2-BE4B-CFE79517556E}" destId="{586BFB4A-FF53-41C1-A2EB-1A75C18EF42B}" srcOrd="0" destOrd="0" presId="urn:microsoft.com/office/officeart/2005/8/layout/vList2"/>
    <dgm:cxn modelId="{2DBB2221-D654-47FD-BB28-8E52C81C30D2}" type="presOf" srcId="{570D8FB5-0983-4D6D-BFD9-7B0824CB0BE2}" destId="{0B790076-55E4-41E7-87F7-256A24510C22}" srcOrd="0" destOrd="0" presId="urn:microsoft.com/office/officeart/2005/8/layout/vList2"/>
    <dgm:cxn modelId="{4AD69F5E-62F4-490C-BFA3-37A14D131BDC}" srcId="{570D8FB5-0983-4D6D-BFD9-7B0824CB0BE2}" destId="{08342F21-6416-42E9-839A-6FECF621B5FB}" srcOrd="0" destOrd="0" parTransId="{8F9E743B-38BB-49FB-B4CE-F8920FAAA611}" sibTransId="{F92C43BE-6968-438A-85BD-254D084014A5}"/>
    <dgm:cxn modelId="{9884FFF4-CE39-4BCF-8CE1-DDD881090C93}" srcId="{570D8FB5-0983-4D6D-BFD9-7B0824CB0BE2}" destId="{E23EC5A9-BD2C-44B2-BE4B-CFE79517556E}" srcOrd="1" destOrd="0" parTransId="{C18548E5-AB04-4C2B-BD10-3610B82CCBBB}" sibTransId="{2719CECD-AE48-44F4-A108-82673D87871C}"/>
    <dgm:cxn modelId="{7153D928-8987-4803-9CFA-D5681FDEC727}" type="presParOf" srcId="{0B790076-55E4-41E7-87F7-256A24510C22}" destId="{241674C0-431B-446A-878D-3847D42FF784}" srcOrd="0" destOrd="0" presId="urn:microsoft.com/office/officeart/2005/8/layout/vList2"/>
    <dgm:cxn modelId="{41D51353-1409-47E6-B3C4-957E1BD3AC89}" type="presParOf" srcId="{0B790076-55E4-41E7-87F7-256A24510C22}" destId="{C930472D-1EB5-43E1-AB11-1A9BE6D3ECBC}" srcOrd="1" destOrd="0" presId="urn:microsoft.com/office/officeart/2005/8/layout/vList2"/>
    <dgm:cxn modelId="{C5FB1872-E2B1-48AE-8141-C7232CF110FC}" type="presParOf" srcId="{0B790076-55E4-41E7-87F7-256A24510C22}" destId="{586BFB4A-FF53-41C1-A2EB-1A75C18EF42B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A9F5244B-BC24-4FBE-9B58-5E5F5A8277FC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507E4388-0FE8-4A14-A817-2A35C3014BC7}">
      <dgm:prSet/>
      <dgm:spPr/>
      <dgm:t>
        <a:bodyPr/>
        <a:lstStyle/>
        <a:p>
          <a:r>
            <a:rPr lang="el-GR" dirty="0"/>
            <a:t>Εφαρμογές που λειτουργούν εφόσον τα δεδομένα «χωράνε» στην κύρια μνήμη του υπολογιστή (απλά προγράμματα σε </a:t>
          </a:r>
          <a:r>
            <a:rPr lang="en-US" dirty="0"/>
            <a:t>Python, R, Java, C, C++, Rust, …</a:t>
          </a:r>
          <a:r>
            <a:rPr lang="el-GR" dirty="0"/>
            <a:t>)</a:t>
          </a:r>
          <a:endParaRPr lang="en-US" dirty="0"/>
        </a:p>
      </dgm:t>
    </dgm:pt>
    <dgm:pt modelId="{12FA93B3-D6AB-40DB-B54D-44F5A5714D9C}" type="parTrans" cxnId="{6FE6D7C6-7F8E-4849-9705-DEEB2E967CCC}">
      <dgm:prSet/>
      <dgm:spPr/>
      <dgm:t>
        <a:bodyPr/>
        <a:lstStyle/>
        <a:p>
          <a:endParaRPr lang="en-US"/>
        </a:p>
      </dgm:t>
    </dgm:pt>
    <dgm:pt modelId="{9C17B80C-E26C-41FC-974E-15AC27EDAC53}" type="sibTrans" cxnId="{6FE6D7C6-7F8E-4849-9705-DEEB2E967CCC}">
      <dgm:prSet/>
      <dgm:spPr/>
      <dgm:t>
        <a:bodyPr/>
        <a:lstStyle/>
        <a:p>
          <a:endParaRPr lang="en-US"/>
        </a:p>
      </dgm:t>
    </dgm:pt>
    <dgm:pt modelId="{8879106D-F97A-4E87-A953-57646B26EEDC}">
      <dgm:prSet/>
      <dgm:spPr/>
      <dgm:t>
        <a:bodyPr/>
        <a:lstStyle/>
        <a:p>
          <a:r>
            <a:rPr lang="el-GR" dirty="0"/>
            <a:t>Εφαρμογές που επιτρέπουν </a:t>
          </a:r>
          <a:r>
            <a:rPr lang="en-US" dirty="0"/>
            <a:t>“out of core” </a:t>
          </a:r>
          <a:r>
            <a:rPr lang="el-GR" dirty="0"/>
            <a:t>επεξεργασία (βάσεις δεδομένων: </a:t>
          </a:r>
          <a:r>
            <a:rPr lang="en-US" dirty="0"/>
            <a:t>Oracle, DB2, </a:t>
          </a:r>
          <a:r>
            <a:rPr lang="en-US" dirty="0" err="1"/>
            <a:t>Postgress</a:t>
          </a:r>
          <a:r>
            <a:rPr lang="en-US" dirty="0"/>
            <a:t>, </a:t>
          </a:r>
          <a:r>
            <a:rPr lang="en-US" dirty="0" err="1"/>
            <a:t>MySql</a:t>
          </a:r>
          <a:r>
            <a:rPr lang="en-US" dirty="0"/>
            <a:t>, …</a:t>
          </a:r>
          <a:r>
            <a:rPr lang="el-GR" dirty="0"/>
            <a:t>)</a:t>
          </a:r>
          <a:endParaRPr lang="en-US" dirty="0"/>
        </a:p>
      </dgm:t>
    </dgm:pt>
    <dgm:pt modelId="{0335B164-3D1F-4C02-B4B6-459C31B8DB42}" type="parTrans" cxnId="{43E86409-5A13-4BEE-AC3C-5833E4B70AB8}">
      <dgm:prSet/>
      <dgm:spPr/>
      <dgm:t>
        <a:bodyPr/>
        <a:lstStyle/>
        <a:p>
          <a:endParaRPr lang="en-US"/>
        </a:p>
      </dgm:t>
    </dgm:pt>
    <dgm:pt modelId="{E8DA9475-5D52-4485-AC79-311B5A6ACAF7}" type="sibTrans" cxnId="{43E86409-5A13-4BEE-AC3C-5833E4B70AB8}">
      <dgm:prSet/>
      <dgm:spPr/>
      <dgm:t>
        <a:bodyPr/>
        <a:lstStyle/>
        <a:p>
          <a:endParaRPr lang="en-US"/>
        </a:p>
      </dgm:t>
    </dgm:pt>
    <dgm:pt modelId="{991EDC3E-25DC-4EE0-93F3-F0BC61FAC59F}">
      <dgm:prSet/>
      <dgm:spPr/>
      <dgm:t>
        <a:bodyPr/>
        <a:lstStyle/>
        <a:p>
          <a:r>
            <a:rPr lang="el-GR" dirty="0"/>
            <a:t>Εφαρμογές που μπορούν να κάνουν χρήση μεγάλου αριθμού χαμηλού κόστους υπολογιστών (</a:t>
          </a:r>
          <a:r>
            <a:rPr lang="en-US" dirty="0"/>
            <a:t>scale out</a:t>
          </a:r>
          <a:r>
            <a:rPr lang="el-GR" dirty="0"/>
            <a:t>)</a:t>
          </a:r>
          <a:endParaRPr lang="en-US" dirty="0"/>
        </a:p>
      </dgm:t>
    </dgm:pt>
    <dgm:pt modelId="{5996DA1B-1048-445D-881A-C2D2D1241347}" type="parTrans" cxnId="{BC768BD9-9242-4ACA-8D86-4F6DD6546CB1}">
      <dgm:prSet/>
      <dgm:spPr/>
      <dgm:t>
        <a:bodyPr/>
        <a:lstStyle/>
        <a:p>
          <a:endParaRPr lang="en-US"/>
        </a:p>
      </dgm:t>
    </dgm:pt>
    <dgm:pt modelId="{D24FE6F8-2137-451A-B909-01CDF2F24B3F}" type="sibTrans" cxnId="{BC768BD9-9242-4ACA-8D86-4F6DD6546CB1}">
      <dgm:prSet/>
      <dgm:spPr/>
      <dgm:t>
        <a:bodyPr/>
        <a:lstStyle/>
        <a:p>
          <a:endParaRPr lang="en-US"/>
        </a:p>
      </dgm:t>
    </dgm:pt>
    <dgm:pt modelId="{C883ED59-CA13-4D51-9DB3-4856AE46382D}" type="pres">
      <dgm:prSet presAssocID="{A9F5244B-BC24-4FBE-9B58-5E5F5A8277FC}" presName="linear" presStyleCnt="0">
        <dgm:presLayoutVars>
          <dgm:animLvl val="lvl"/>
          <dgm:resizeHandles val="exact"/>
        </dgm:presLayoutVars>
      </dgm:prSet>
      <dgm:spPr/>
    </dgm:pt>
    <dgm:pt modelId="{501A2220-733D-464F-B6A0-825BFC0638E2}" type="pres">
      <dgm:prSet presAssocID="{507E4388-0FE8-4A14-A817-2A35C3014BC7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F1072FF8-9F49-4757-B2F7-0232CCFA86A1}" type="pres">
      <dgm:prSet presAssocID="{9C17B80C-E26C-41FC-974E-15AC27EDAC53}" presName="spacer" presStyleCnt="0"/>
      <dgm:spPr/>
    </dgm:pt>
    <dgm:pt modelId="{089CBEE7-00AC-4444-BDDE-34E9DAD2BAB7}" type="pres">
      <dgm:prSet presAssocID="{8879106D-F97A-4E87-A953-57646B26EEDC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A0D57C5B-A8B4-4339-94E7-3F7BC4B921AF}" type="pres">
      <dgm:prSet presAssocID="{E8DA9475-5D52-4485-AC79-311B5A6ACAF7}" presName="spacer" presStyleCnt="0"/>
      <dgm:spPr/>
    </dgm:pt>
    <dgm:pt modelId="{D0F0F8CA-C8A8-4D88-B500-7EF74B908A6D}" type="pres">
      <dgm:prSet presAssocID="{991EDC3E-25DC-4EE0-93F3-F0BC61FAC59F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43E86409-5A13-4BEE-AC3C-5833E4B70AB8}" srcId="{A9F5244B-BC24-4FBE-9B58-5E5F5A8277FC}" destId="{8879106D-F97A-4E87-A953-57646B26EEDC}" srcOrd="1" destOrd="0" parTransId="{0335B164-3D1F-4C02-B4B6-459C31B8DB42}" sibTransId="{E8DA9475-5D52-4485-AC79-311B5A6ACAF7}"/>
    <dgm:cxn modelId="{74F4292A-BEA9-48A6-A5E1-8A919EAB440D}" type="presOf" srcId="{507E4388-0FE8-4A14-A817-2A35C3014BC7}" destId="{501A2220-733D-464F-B6A0-825BFC0638E2}" srcOrd="0" destOrd="0" presId="urn:microsoft.com/office/officeart/2005/8/layout/vList2"/>
    <dgm:cxn modelId="{7AC13D4D-810A-437E-9B2C-1C54BB720B4D}" type="presOf" srcId="{A9F5244B-BC24-4FBE-9B58-5E5F5A8277FC}" destId="{C883ED59-CA13-4D51-9DB3-4856AE46382D}" srcOrd="0" destOrd="0" presId="urn:microsoft.com/office/officeart/2005/8/layout/vList2"/>
    <dgm:cxn modelId="{EAE96EC1-E1BF-4EF2-B030-B2029CFEDCC5}" type="presOf" srcId="{8879106D-F97A-4E87-A953-57646B26EEDC}" destId="{089CBEE7-00AC-4444-BDDE-34E9DAD2BAB7}" srcOrd="0" destOrd="0" presId="urn:microsoft.com/office/officeart/2005/8/layout/vList2"/>
    <dgm:cxn modelId="{6FE6D7C6-7F8E-4849-9705-DEEB2E967CCC}" srcId="{A9F5244B-BC24-4FBE-9B58-5E5F5A8277FC}" destId="{507E4388-0FE8-4A14-A817-2A35C3014BC7}" srcOrd="0" destOrd="0" parTransId="{12FA93B3-D6AB-40DB-B54D-44F5A5714D9C}" sibTransId="{9C17B80C-E26C-41FC-974E-15AC27EDAC53}"/>
    <dgm:cxn modelId="{7EFAF9CB-C45A-4439-BC98-9F3FBBE1D0E3}" type="presOf" srcId="{991EDC3E-25DC-4EE0-93F3-F0BC61FAC59F}" destId="{D0F0F8CA-C8A8-4D88-B500-7EF74B908A6D}" srcOrd="0" destOrd="0" presId="urn:microsoft.com/office/officeart/2005/8/layout/vList2"/>
    <dgm:cxn modelId="{BC768BD9-9242-4ACA-8D86-4F6DD6546CB1}" srcId="{A9F5244B-BC24-4FBE-9B58-5E5F5A8277FC}" destId="{991EDC3E-25DC-4EE0-93F3-F0BC61FAC59F}" srcOrd="2" destOrd="0" parTransId="{5996DA1B-1048-445D-881A-C2D2D1241347}" sibTransId="{D24FE6F8-2137-451A-B909-01CDF2F24B3F}"/>
    <dgm:cxn modelId="{B4FE8CAF-0608-4BE1-B9E4-00AB5ADB13A3}" type="presParOf" srcId="{C883ED59-CA13-4D51-9DB3-4856AE46382D}" destId="{501A2220-733D-464F-B6A0-825BFC0638E2}" srcOrd="0" destOrd="0" presId="urn:microsoft.com/office/officeart/2005/8/layout/vList2"/>
    <dgm:cxn modelId="{C544993D-01E0-4255-B4A9-8F92E84EAC30}" type="presParOf" srcId="{C883ED59-CA13-4D51-9DB3-4856AE46382D}" destId="{F1072FF8-9F49-4757-B2F7-0232CCFA86A1}" srcOrd="1" destOrd="0" presId="urn:microsoft.com/office/officeart/2005/8/layout/vList2"/>
    <dgm:cxn modelId="{A223AD1D-5639-41F8-B527-928C9AEB9C8D}" type="presParOf" srcId="{C883ED59-CA13-4D51-9DB3-4856AE46382D}" destId="{089CBEE7-00AC-4444-BDDE-34E9DAD2BAB7}" srcOrd="2" destOrd="0" presId="urn:microsoft.com/office/officeart/2005/8/layout/vList2"/>
    <dgm:cxn modelId="{2D6B429A-22F1-4885-BC50-2901F7C7BA9B}" type="presParOf" srcId="{C883ED59-CA13-4D51-9DB3-4856AE46382D}" destId="{A0D57C5B-A8B4-4339-94E7-3F7BC4B921AF}" srcOrd="3" destOrd="0" presId="urn:microsoft.com/office/officeart/2005/8/layout/vList2"/>
    <dgm:cxn modelId="{2A42EB8F-66BD-49A0-9F6C-5C99D9C8A752}" type="presParOf" srcId="{C883ED59-CA13-4D51-9DB3-4856AE46382D}" destId="{D0F0F8CA-C8A8-4D88-B500-7EF74B908A6D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EFC94492-7664-4FF7-858D-485DCD98F685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351B3B6B-BBFF-4672-8079-E64DE4B09D1D}">
          <dgm:prSet/>
          <dgm:spPr/>
          <dgm:t>
            <a:bodyPr/>
            <a:lstStyle/>
            <a:p>
              <a:r>
                <a:rPr lang="el-GR" b="1" dirty="0"/>
                <a:t>Στο παρελθόν</a:t>
              </a:r>
              <a:r>
                <a:rPr lang="el-GR" dirty="0"/>
                <a:t>: Αν η διάσταση του προβλήματος είναι </a:t>
              </a:r>
              <a:r>
                <a:rPr lang="en-US" b="1" i="1" dirty="0"/>
                <a:t>n</a:t>
              </a:r>
              <a:r>
                <a:rPr lang="en-US" dirty="0"/>
                <a:t> </a:t>
              </a:r>
              <a:r>
                <a:rPr lang="el-GR" dirty="0"/>
                <a:t>τότε ζητείται αλγόριθμος που να επιλύει το πρόβλημα σε </a:t>
              </a:r>
              <a:r>
                <a:rPr lang="el-GR" dirty="0" err="1"/>
                <a:t>πολυωνυμικό</a:t>
              </a:r>
              <a:r>
                <a:rPr lang="el-GR" dirty="0"/>
                <a:t> χρόνο (δλδ εκτελώντας το πολύ </a:t>
              </a:r>
              <a14:m>
                <m:oMath xmlns:m="http://schemas.openxmlformats.org/officeDocument/2006/math">
                  <m:sSup>
                    <m:sSupPr>
                      <m:ctrlPr>
                        <a:rPr lang="el-GR" i="1" smtClean="0">
                          <a:latin typeface="Cambria Math" panose="02040503050406030204" pitchFamily="18" charset="0"/>
                        </a:rPr>
                      </m:ctrlPr>
                    </m:s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</m:e>
                    <m: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</m:sup>
                  </m:sSup>
                </m:oMath>
              </a14:m>
              <a:r>
                <a:rPr lang="en-US" dirty="0"/>
                <a:t> </a:t>
              </a:r>
              <a:r>
                <a:rPr lang="el-GR" dirty="0"/>
                <a:t>λειτουργίες με </a:t>
              </a:r>
              <a:r>
                <a:rPr lang="en-US" b="1" i="1" dirty="0"/>
                <a:t>k</a:t>
              </a:r>
              <a:r>
                <a:rPr lang="en-US" dirty="0"/>
                <a:t> </a:t>
              </a:r>
              <a:r>
                <a:rPr lang="el-GR" dirty="0"/>
                <a:t>μια αριθμητική σταθερά)</a:t>
              </a:r>
              <a:endParaRPr lang="en-US" dirty="0"/>
            </a:p>
          </dgm:t>
        </dgm:pt>
      </mc:Choice>
      <mc:Fallback xmlns="">
        <dgm:pt modelId="{351B3B6B-BBFF-4672-8079-E64DE4B09D1D}">
          <dgm:prSet/>
          <dgm:spPr/>
          <dgm:t>
            <a:bodyPr/>
            <a:lstStyle/>
            <a:p>
              <a:r>
                <a:rPr lang="el-GR" b="1" dirty="0"/>
                <a:t>Στο παρελθόν</a:t>
              </a:r>
              <a:r>
                <a:rPr lang="el-GR" dirty="0"/>
                <a:t>: Αν η διάσταση του προβλήματος είναι </a:t>
              </a:r>
              <a:r>
                <a:rPr lang="en-US" b="1" i="1" dirty="0"/>
                <a:t>n</a:t>
              </a:r>
              <a:r>
                <a:rPr lang="en-US" dirty="0"/>
                <a:t> </a:t>
              </a:r>
              <a:r>
                <a:rPr lang="el-GR" dirty="0"/>
                <a:t>τότε ζητείται αλγόριθμος που να επιλύει το πρόβλημα σε </a:t>
              </a:r>
              <a:r>
                <a:rPr lang="el-GR" dirty="0" err="1"/>
                <a:t>πολυωνυμικό</a:t>
              </a:r>
              <a:r>
                <a:rPr lang="el-GR" dirty="0"/>
                <a:t> χρόνο (δλδ εκτελώντας το πολύ </a:t>
              </a:r>
              <a:r>
                <a:rPr lang="en-US" b="0" i="0">
                  <a:latin typeface="Cambria Math" panose="02040503050406030204" pitchFamily="18" charset="0"/>
                </a:rPr>
                <a:t>𝑛</a:t>
              </a:r>
              <a:r>
                <a:rPr lang="el-GR" b="0" i="0">
                  <a:latin typeface="Cambria Math" panose="02040503050406030204" pitchFamily="18" charset="0"/>
                </a:rPr>
                <a:t>^</a:t>
              </a:r>
              <a:r>
                <a:rPr lang="en-US" b="0" i="0">
                  <a:latin typeface="Cambria Math" panose="02040503050406030204" pitchFamily="18" charset="0"/>
                </a:rPr>
                <a:t>𝑘</a:t>
              </a:r>
              <a:r>
                <a:rPr lang="en-US" dirty="0"/>
                <a:t> </a:t>
              </a:r>
              <a:r>
                <a:rPr lang="el-GR" dirty="0"/>
                <a:t>λειτουργίες με </a:t>
              </a:r>
              <a:r>
                <a:rPr lang="en-US" b="1" i="1" dirty="0"/>
                <a:t>k</a:t>
              </a:r>
              <a:r>
                <a:rPr lang="en-US" dirty="0"/>
                <a:t> </a:t>
              </a:r>
              <a:r>
                <a:rPr lang="el-GR" dirty="0"/>
                <a:t>μια αριθμητική σταθερά)</a:t>
              </a:r>
              <a:endParaRPr lang="en-US" dirty="0"/>
            </a:p>
          </dgm:t>
        </dgm:pt>
      </mc:Fallback>
    </mc:AlternateContent>
    <dgm:pt modelId="{CD23BA6D-3968-4204-99E6-731C5DF1A3B8}" type="parTrans" cxnId="{6A0F73C4-AAD1-4A48-AD71-34CCCAA6CEEB}">
      <dgm:prSet/>
      <dgm:spPr/>
      <dgm:t>
        <a:bodyPr/>
        <a:lstStyle/>
        <a:p>
          <a:endParaRPr lang="en-US"/>
        </a:p>
      </dgm:t>
    </dgm:pt>
    <dgm:pt modelId="{C6CB285E-D0CA-42F8-9953-4B24E3188FCD}" type="sibTrans" cxnId="{6A0F73C4-AAD1-4A48-AD71-34CCCAA6CEEB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6761D184-32A1-4B19-A845-11B991A0778F}">
          <dgm:prSet/>
          <dgm:spPr/>
          <dgm:t>
            <a:bodyPr/>
            <a:lstStyle/>
            <a:p>
              <a:r>
                <a:rPr lang="el-GR" b="1" dirty="0"/>
                <a:t>Σήμερα</a:t>
              </a:r>
              <a:r>
                <a:rPr lang="el-GR" dirty="0"/>
                <a:t>: Αν η διάσταση του προβλήματος είναι </a:t>
              </a:r>
              <a:r>
                <a:rPr lang="en-US" b="1" i="1" dirty="0"/>
                <a:t>n</a:t>
              </a:r>
              <a:r>
                <a:rPr lang="en-US" dirty="0"/>
                <a:t> </a:t>
              </a:r>
              <a:r>
                <a:rPr lang="el-GR" dirty="0"/>
                <a:t>τότε ζητείται αλγόριθμος που να επιλύει το πρόβλημα σε </a:t>
              </a:r>
              <a14:m>
                <m:oMath xmlns:m="http://schemas.openxmlformats.org/officeDocument/2006/math">
                  <m:f>
                    <m:fPr>
                      <m:ctrlPr>
                        <a:rPr lang="el-GR" i="1" smtClean="0">
                          <a:latin typeface="Cambria Math" panose="02040503050406030204" pitchFamily="18" charset="0"/>
                        </a:rPr>
                      </m:ctrlPr>
                    </m:fPr>
                    <m:num>
                      <m:sSup>
                        <m:sSupPr>
                          <m:ctrlPr>
                            <a:rPr lang="el-GR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</m:num>
                    <m:den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</m:den>
                  </m:f>
                </m:oMath>
              </a14:m>
              <a:r>
                <a:rPr lang="en-US" dirty="0"/>
                <a:t> </a:t>
              </a:r>
              <a:r>
                <a:rPr lang="el-GR" dirty="0"/>
                <a:t>χρόνο όπου </a:t>
              </a:r>
              <a:r>
                <a:rPr lang="en-US" b="1" i="1" dirty="0"/>
                <a:t>c</a:t>
              </a:r>
              <a:r>
                <a:rPr lang="en-US" dirty="0"/>
                <a:t> </a:t>
              </a:r>
              <a:r>
                <a:rPr lang="el-GR" dirty="0"/>
                <a:t>είναι ένα μεγάλο πλήθος υπολογιστών που μπορούν να διατεθούν (δλδ ζητούνται </a:t>
              </a:r>
              <a:r>
                <a:rPr lang="el-GR" dirty="0" err="1"/>
                <a:t>πολυωνυμικοί</a:t>
              </a:r>
              <a:r>
                <a:rPr lang="el-GR" dirty="0"/>
                <a:t> αλγόριθμοι που να μπορούν να </a:t>
              </a:r>
              <a:r>
                <a:rPr lang="el-GR" dirty="0" err="1"/>
                <a:t>παραλληλοποιηθούν</a:t>
              </a:r>
              <a:r>
                <a:rPr lang="el-GR" dirty="0"/>
                <a:t>)</a:t>
              </a:r>
              <a:endParaRPr lang="en-US" dirty="0"/>
            </a:p>
          </dgm:t>
        </dgm:pt>
      </mc:Choice>
      <mc:Fallback xmlns="">
        <dgm:pt modelId="{6761D184-32A1-4B19-A845-11B991A0778F}">
          <dgm:prSet/>
          <dgm:spPr/>
          <dgm:t>
            <a:bodyPr/>
            <a:lstStyle/>
            <a:p>
              <a:r>
                <a:rPr lang="el-GR" b="1" dirty="0"/>
                <a:t>Σήμερα</a:t>
              </a:r>
              <a:r>
                <a:rPr lang="el-GR" dirty="0"/>
                <a:t>: Αν η διάσταση του προβλήματος είναι </a:t>
              </a:r>
              <a:r>
                <a:rPr lang="en-US" b="1" i="1" dirty="0"/>
                <a:t>n</a:t>
              </a:r>
              <a:r>
                <a:rPr lang="en-US" dirty="0"/>
                <a:t> </a:t>
              </a:r>
              <a:r>
                <a:rPr lang="el-GR" dirty="0"/>
                <a:t>τότε ζητείται αλγόριθμος που να επιλύει το πρόβλημα σε </a:t>
              </a:r>
              <a:r>
                <a:rPr lang="en-US" b="0" i="0">
                  <a:latin typeface="Cambria Math" panose="02040503050406030204" pitchFamily="18" charset="0"/>
                </a:rPr>
                <a:t>𝑛</a:t>
              </a:r>
              <a:r>
                <a:rPr lang="el-GR" b="0" i="0">
                  <a:latin typeface="Cambria Math" panose="02040503050406030204" pitchFamily="18" charset="0"/>
                </a:rPr>
                <a:t>^</a:t>
              </a:r>
              <a:r>
                <a:rPr lang="en-US" b="0" i="0">
                  <a:latin typeface="Cambria Math" panose="02040503050406030204" pitchFamily="18" charset="0"/>
                </a:rPr>
                <a:t>𝑘</a:t>
              </a:r>
              <a:r>
                <a:rPr lang="el-GR" b="0" i="0">
                  <a:latin typeface="Cambria Math" panose="02040503050406030204" pitchFamily="18" charset="0"/>
                </a:rPr>
                <a:t>/</a:t>
              </a:r>
              <a:r>
                <a:rPr lang="en-US" b="0" i="0">
                  <a:latin typeface="Cambria Math" panose="02040503050406030204" pitchFamily="18" charset="0"/>
                </a:rPr>
                <a:t>𝑐</a:t>
              </a:r>
              <a:r>
                <a:rPr lang="en-US" dirty="0"/>
                <a:t> </a:t>
              </a:r>
              <a:r>
                <a:rPr lang="el-GR" dirty="0"/>
                <a:t>χρόνο όπου </a:t>
              </a:r>
              <a:r>
                <a:rPr lang="en-US" b="1" i="1" dirty="0"/>
                <a:t>c</a:t>
              </a:r>
              <a:r>
                <a:rPr lang="en-US" dirty="0"/>
                <a:t> </a:t>
              </a:r>
              <a:r>
                <a:rPr lang="el-GR" dirty="0"/>
                <a:t>είναι ένα μεγάλο πλήθος υπολογιστών που μπορούν να διατεθούν (δλδ ζητούνται </a:t>
              </a:r>
              <a:r>
                <a:rPr lang="el-GR" dirty="0" err="1"/>
                <a:t>πολυωνυμικοί</a:t>
              </a:r>
              <a:r>
                <a:rPr lang="el-GR" dirty="0"/>
                <a:t> αλγόριθμοι που να μπορούν να </a:t>
              </a:r>
              <a:r>
                <a:rPr lang="el-GR" dirty="0" err="1"/>
                <a:t>παραλληλοποιηθούν</a:t>
              </a:r>
              <a:r>
                <a:rPr lang="el-GR" dirty="0"/>
                <a:t>)</a:t>
              </a:r>
              <a:endParaRPr lang="en-US" dirty="0"/>
            </a:p>
          </dgm:t>
        </dgm:pt>
      </mc:Fallback>
    </mc:AlternateContent>
    <dgm:pt modelId="{F230FF88-7028-47B2-A08F-79B03018A015}" type="parTrans" cxnId="{26F65CB6-ADDD-4458-AE99-3C47CDBBD2F2}">
      <dgm:prSet/>
      <dgm:spPr/>
      <dgm:t>
        <a:bodyPr/>
        <a:lstStyle/>
        <a:p>
          <a:endParaRPr lang="en-US"/>
        </a:p>
      </dgm:t>
    </dgm:pt>
    <dgm:pt modelId="{0DB03144-455A-4D3E-AE0B-23C391D98EBC}" type="sibTrans" cxnId="{26F65CB6-ADDD-4458-AE99-3C47CDBBD2F2}">
      <dgm:prSet/>
      <dgm:spPr/>
      <dgm:t>
        <a:bodyPr/>
        <a:lstStyle/>
        <a:p>
          <a:endParaRPr lang="en-US"/>
        </a:p>
      </dgm:t>
    </dgm:pt>
    <dgm:pt modelId="{D16CE739-A43A-4690-8964-0CA0C3B379D4}">
      <dgm:prSet/>
      <dgm:spPr/>
      <dgm:t>
        <a:bodyPr/>
        <a:lstStyle/>
        <a:p>
          <a:r>
            <a:rPr lang="el-GR" b="1" dirty="0"/>
            <a:t>Στο μέλλον αλλά και σήμερα</a:t>
          </a:r>
          <a:r>
            <a:rPr lang="el-GR" dirty="0"/>
            <a:t>: </a:t>
          </a:r>
          <a:r>
            <a:rPr lang="en-US" dirty="0"/>
            <a:t>streaming </a:t>
          </a:r>
          <a:r>
            <a:rPr lang="el-GR" dirty="0"/>
            <a:t>δεδομένα (δεδομένα που έρχονται συνεχώς), είναι πρακτικό να γίνεται ένα μόνο πέρασμα από τα δεδομένα, αποδεκτή πολυπλοκότητα μπορεί να είναι το πολύ Ο(</a:t>
          </a:r>
          <a:r>
            <a:rPr lang="en-US" dirty="0" err="1"/>
            <a:t>nlogn</a:t>
          </a:r>
          <a:r>
            <a:rPr lang="el-GR" dirty="0"/>
            <a:t>)</a:t>
          </a:r>
          <a:endParaRPr lang="en-US" dirty="0"/>
        </a:p>
      </dgm:t>
    </dgm:pt>
    <dgm:pt modelId="{39ED1152-8AE7-4CB7-94CF-94C925F9B783}" type="parTrans" cxnId="{06A048E5-0368-4EB0-BF4D-43EA8EA46816}">
      <dgm:prSet/>
      <dgm:spPr/>
      <dgm:t>
        <a:bodyPr/>
        <a:lstStyle/>
        <a:p>
          <a:endParaRPr lang="en-US"/>
        </a:p>
      </dgm:t>
    </dgm:pt>
    <dgm:pt modelId="{743E6B7E-D76F-4590-80C0-B5695244020C}" type="sibTrans" cxnId="{06A048E5-0368-4EB0-BF4D-43EA8EA46816}">
      <dgm:prSet/>
      <dgm:spPr/>
      <dgm:t>
        <a:bodyPr/>
        <a:lstStyle/>
        <a:p>
          <a:endParaRPr lang="en-US"/>
        </a:p>
      </dgm:t>
    </dgm:pt>
    <dgm:pt modelId="{23F0EA08-9B9D-45DD-9FEA-C252A86E697E}" type="pres">
      <dgm:prSet presAssocID="{EFC94492-7664-4FF7-858D-485DCD98F685}" presName="linear" presStyleCnt="0">
        <dgm:presLayoutVars>
          <dgm:animLvl val="lvl"/>
          <dgm:resizeHandles val="exact"/>
        </dgm:presLayoutVars>
      </dgm:prSet>
      <dgm:spPr/>
    </dgm:pt>
    <dgm:pt modelId="{17A9EEA7-DCD3-4A3C-AF37-B785E1CFAD74}" type="pres">
      <dgm:prSet presAssocID="{351B3B6B-BBFF-4672-8079-E64DE4B09D1D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C237D8A9-CD4A-49C5-B93D-6298AF4AB7FC}" type="pres">
      <dgm:prSet presAssocID="{C6CB285E-D0CA-42F8-9953-4B24E3188FCD}" presName="spacer" presStyleCnt="0"/>
      <dgm:spPr/>
    </dgm:pt>
    <dgm:pt modelId="{25FB5898-E435-4BBC-BD76-77A923DC0693}" type="pres">
      <dgm:prSet presAssocID="{6761D184-32A1-4B19-A845-11B991A0778F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34F6EE82-4A41-4752-AAA8-393BC0F8EE70}" type="pres">
      <dgm:prSet presAssocID="{0DB03144-455A-4D3E-AE0B-23C391D98EBC}" presName="spacer" presStyleCnt="0"/>
      <dgm:spPr/>
    </dgm:pt>
    <dgm:pt modelId="{813C0D87-3C30-4026-ACAE-7445C6C57F12}" type="pres">
      <dgm:prSet presAssocID="{D16CE739-A43A-4690-8964-0CA0C3B379D4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F3B78806-056D-4236-B75A-704C235B21F6}" type="presOf" srcId="{EFC94492-7664-4FF7-858D-485DCD98F685}" destId="{23F0EA08-9B9D-45DD-9FEA-C252A86E697E}" srcOrd="0" destOrd="0" presId="urn:microsoft.com/office/officeart/2005/8/layout/vList2"/>
    <dgm:cxn modelId="{12D39887-C6D0-4104-86F6-054A15A9219E}" type="presOf" srcId="{351B3B6B-BBFF-4672-8079-E64DE4B09D1D}" destId="{17A9EEA7-DCD3-4A3C-AF37-B785E1CFAD74}" srcOrd="0" destOrd="0" presId="urn:microsoft.com/office/officeart/2005/8/layout/vList2"/>
    <dgm:cxn modelId="{949FF4A2-8999-46D2-8C6F-681911362AA1}" type="presOf" srcId="{D16CE739-A43A-4690-8964-0CA0C3B379D4}" destId="{813C0D87-3C30-4026-ACAE-7445C6C57F12}" srcOrd="0" destOrd="0" presId="urn:microsoft.com/office/officeart/2005/8/layout/vList2"/>
    <dgm:cxn modelId="{26F65CB6-ADDD-4458-AE99-3C47CDBBD2F2}" srcId="{EFC94492-7664-4FF7-858D-485DCD98F685}" destId="{6761D184-32A1-4B19-A845-11B991A0778F}" srcOrd="1" destOrd="0" parTransId="{F230FF88-7028-47B2-A08F-79B03018A015}" sibTransId="{0DB03144-455A-4D3E-AE0B-23C391D98EBC}"/>
    <dgm:cxn modelId="{6A0F73C4-AAD1-4A48-AD71-34CCCAA6CEEB}" srcId="{EFC94492-7664-4FF7-858D-485DCD98F685}" destId="{351B3B6B-BBFF-4672-8079-E64DE4B09D1D}" srcOrd="0" destOrd="0" parTransId="{CD23BA6D-3968-4204-99E6-731C5DF1A3B8}" sibTransId="{C6CB285E-D0CA-42F8-9953-4B24E3188FCD}"/>
    <dgm:cxn modelId="{18C256D0-484D-448D-96B4-1CA2F35890D1}" type="presOf" srcId="{6761D184-32A1-4B19-A845-11B991A0778F}" destId="{25FB5898-E435-4BBC-BD76-77A923DC0693}" srcOrd="0" destOrd="0" presId="urn:microsoft.com/office/officeart/2005/8/layout/vList2"/>
    <dgm:cxn modelId="{06A048E5-0368-4EB0-BF4D-43EA8EA46816}" srcId="{EFC94492-7664-4FF7-858D-485DCD98F685}" destId="{D16CE739-A43A-4690-8964-0CA0C3B379D4}" srcOrd="2" destOrd="0" parTransId="{39ED1152-8AE7-4CB7-94CF-94C925F9B783}" sibTransId="{743E6B7E-D76F-4590-80C0-B5695244020C}"/>
    <dgm:cxn modelId="{B4D98196-DFCF-44C2-9D26-C8C02A97CE0E}" type="presParOf" srcId="{23F0EA08-9B9D-45DD-9FEA-C252A86E697E}" destId="{17A9EEA7-DCD3-4A3C-AF37-B785E1CFAD74}" srcOrd="0" destOrd="0" presId="urn:microsoft.com/office/officeart/2005/8/layout/vList2"/>
    <dgm:cxn modelId="{B41F0347-4C2A-4E30-8A62-EFC0DF626BF8}" type="presParOf" srcId="{23F0EA08-9B9D-45DD-9FEA-C252A86E697E}" destId="{C237D8A9-CD4A-49C5-B93D-6298AF4AB7FC}" srcOrd="1" destOrd="0" presId="urn:microsoft.com/office/officeart/2005/8/layout/vList2"/>
    <dgm:cxn modelId="{C3399DA2-1135-4799-A9B6-9C80C0131374}" type="presParOf" srcId="{23F0EA08-9B9D-45DD-9FEA-C252A86E697E}" destId="{25FB5898-E435-4BBC-BD76-77A923DC0693}" srcOrd="2" destOrd="0" presId="urn:microsoft.com/office/officeart/2005/8/layout/vList2"/>
    <dgm:cxn modelId="{7B6AB730-E17C-471F-8034-DE620641D00D}" type="presParOf" srcId="{23F0EA08-9B9D-45DD-9FEA-C252A86E697E}" destId="{34F6EE82-4A41-4752-AAA8-393BC0F8EE70}" srcOrd="3" destOrd="0" presId="urn:microsoft.com/office/officeart/2005/8/layout/vList2"/>
    <dgm:cxn modelId="{E82D04C4-EF9F-479B-BCE5-943A4FE71E9E}" type="presParOf" srcId="{23F0EA08-9B9D-45DD-9FEA-C252A86E697E}" destId="{813C0D87-3C30-4026-ACAE-7445C6C57F12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EFC94492-7664-4FF7-858D-485DCD98F685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351B3B6B-BBFF-4672-8079-E64DE4B09D1D}">
      <dgm:prSet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en-GR">
              <a:noFill/>
            </a:rPr>
            <a:t> </a:t>
          </a:r>
        </a:p>
      </dgm:t>
    </dgm:pt>
    <dgm:pt modelId="{CD23BA6D-3968-4204-99E6-731C5DF1A3B8}" type="parTrans" cxnId="{6A0F73C4-AAD1-4A48-AD71-34CCCAA6CEEB}">
      <dgm:prSet/>
      <dgm:spPr/>
      <dgm:t>
        <a:bodyPr/>
        <a:lstStyle/>
        <a:p>
          <a:endParaRPr lang="en-US"/>
        </a:p>
      </dgm:t>
    </dgm:pt>
    <dgm:pt modelId="{C6CB285E-D0CA-42F8-9953-4B24E3188FCD}" type="sibTrans" cxnId="{6A0F73C4-AAD1-4A48-AD71-34CCCAA6CEEB}">
      <dgm:prSet/>
      <dgm:spPr/>
      <dgm:t>
        <a:bodyPr/>
        <a:lstStyle/>
        <a:p>
          <a:endParaRPr lang="en-US"/>
        </a:p>
      </dgm:t>
    </dgm:pt>
    <dgm:pt modelId="{6761D184-32A1-4B19-A845-11B991A0778F}">
      <dgm:prSet/>
      <dgm:spPr>
        <a:blipFill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r>
            <a:rPr lang="en-GR">
              <a:noFill/>
            </a:rPr>
            <a:t> </a:t>
          </a:r>
        </a:p>
      </dgm:t>
    </dgm:pt>
    <dgm:pt modelId="{F230FF88-7028-47B2-A08F-79B03018A015}" type="parTrans" cxnId="{26F65CB6-ADDD-4458-AE99-3C47CDBBD2F2}">
      <dgm:prSet/>
      <dgm:spPr/>
      <dgm:t>
        <a:bodyPr/>
        <a:lstStyle/>
        <a:p>
          <a:endParaRPr lang="en-US"/>
        </a:p>
      </dgm:t>
    </dgm:pt>
    <dgm:pt modelId="{0DB03144-455A-4D3E-AE0B-23C391D98EBC}" type="sibTrans" cxnId="{26F65CB6-ADDD-4458-AE99-3C47CDBBD2F2}">
      <dgm:prSet/>
      <dgm:spPr/>
      <dgm:t>
        <a:bodyPr/>
        <a:lstStyle/>
        <a:p>
          <a:endParaRPr lang="en-US"/>
        </a:p>
      </dgm:t>
    </dgm:pt>
    <dgm:pt modelId="{D16CE739-A43A-4690-8964-0CA0C3B379D4}">
      <dgm:prSet/>
      <dgm:spPr/>
      <dgm:t>
        <a:bodyPr/>
        <a:lstStyle/>
        <a:p>
          <a:r>
            <a:rPr lang="el-GR" b="1" dirty="0"/>
            <a:t>Στο μέλλον αλλά και σήμερα</a:t>
          </a:r>
          <a:r>
            <a:rPr lang="el-GR" dirty="0"/>
            <a:t>: </a:t>
          </a:r>
          <a:r>
            <a:rPr lang="en-US" dirty="0"/>
            <a:t>streaming </a:t>
          </a:r>
          <a:r>
            <a:rPr lang="el-GR" dirty="0"/>
            <a:t>δεδομένα (δεδομένα που έρχονται συνεχώς), είναι πρακτικό να γίνεται ένα μόνο πέρασμα από τα δεδομένα, αποδεκτή πολυπλοκότητα μπορεί να είναι το πολύ Ο(</a:t>
          </a:r>
          <a:r>
            <a:rPr lang="en-US" dirty="0" err="1"/>
            <a:t>nlogn</a:t>
          </a:r>
          <a:r>
            <a:rPr lang="el-GR" dirty="0"/>
            <a:t>)</a:t>
          </a:r>
          <a:endParaRPr lang="en-US" dirty="0"/>
        </a:p>
      </dgm:t>
    </dgm:pt>
    <dgm:pt modelId="{39ED1152-8AE7-4CB7-94CF-94C925F9B783}" type="parTrans" cxnId="{06A048E5-0368-4EB0-BF4D-43EA8EA46816}">
      <dgm:prSet/>
      <dgm:spPr/>
      <dgm:t>
        <a:bodyPr/>
        <a:lstStyle/>
        <a:p>
          <a:endParaRPr lang="en-US"/>
        </a:p>
      </dgm:t>
    </dgm:pt>
    <dgm:pt modelId="{743E6B7E-D76F-4590-80C0-B5695244020C}" type="sibTrans" cxnId="{06A048E5-0368-4EB0-BF4D-43EA8EA46816}">
      <dgm:prSet/>
      <dgm:spPr/>
      <dgm:t>
        <a:bodyPr/>
        <a:lstStyle/>
        <a:p>
          <a:endParaRPr lang="en-US"/>
        </a:p>
      </dgm:t>
    </dgm:pt>
    <dgm:pt modelId="{23F0EA08-9B9D-45DD-9FEA-C252A86E697E}" type="pres">
      <dgm:prSet presAssocID="{EFC94492-7664-4FF7-858D-485DCD98F685}" presName="linear" presStyleCnt="0">
        <dgm:presLayoutVars>
          <dgm:animLvl val="lvl"/>
          <dgm:resizeHandles val="exact"/>
        </dgm:presLayoutVars>
      </dgm:prSet>
      <dgm:spPr/>
    </dgm:pt>
    <dgm:pt modelId="{17A9EEA7-DCD3-4A3C-AF37-B785E1CFAD74}" type="pres">
      <dgm:prSet presAssocID="{351B3B6B-BBFF-4672-8079-E64DE4B09D1D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C237D8A9-CD4A-49C5-B93D-6298AF4AB7FC}" type="pres">
      <dgm:prSet presAssocID="{C6CB285E-D0CA-42F8-9953-4B24E3188FCD}" presName="spacer" presStyleCnt="0"/>
      <dgm:spPr/>
    </dgm:pt>
    <dgm:pt modelId="{25FB5898-E435-4BBC-BD76-77A923DC0693}" type="pres">
      <dgm:prSet presAssocID="{6761D184-32A1-4B19-A845-11B991A0778F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34F6EE82-4A41-4752-AAA8-393BC0F8EE70}" type="pres">
      <dgm:prSet presAssocID="{0DB03144-455A-4D3E-AE0B-23C391D98EBC}" presName="spacer" presStyleCnt="0"/>
      <dgm:spPr/>
    </dgm:pt>
    <dgm:pt modelId="{813C0D87-3C30-4026-ACAE-7445C6C57F12}" type="pres">
      <dgm:prSet presAssocID="{D16CE739-A43A-4690-8964-0CA0C3B379D4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F3B78806-056D-4236-B75A-704C235B21F6}" type="presOf" srcId="{EFC94492-7664-4FF7-858D-485DCD98F685}" destId="{23F0EA08-9B9D-45DD-9FEA-C252A86E697E}" srcOrd="0" destOrd="0" presId="urn:microsoft.com/office/officeart/2005/8/layout/vList2"/>
    <dgm:cxn modelId="{12D39887-C6D0-4104-86F6-054A15A9219E}" type="presOf" srcId="{351B3B6B-BBFF-4672-8079-E64DE4B09D1D}" destId="{17A9EEA7-DCD3-4A3C-AF37-B785E1CFAD74}" srcOrd="0" destOrd="0" presId="urn:microsoft.com/office/officeart/2005/8/layout/vList2"/>
    <dgm:cxn modelId="{949FF4A2-8999-46D2-8C6F-681911362AA1}" type="presOf" srcId="{D16CE739-A43A-4690-8964-0CA0C3B379D4}" destId="{813C0D87-3C30-4026-ACAE-7445C6C57F12}" srcOrd="0" destOrd="0" presId="urn:microsoft.com/office/officeart/2005/8/layout/vList2"/>
    <dgm:cxn modelId="{26F65CB6-ADDD-4458-AE99-3C47CDBBD2F2}" srcId="{EFC94492-7664-4FF7-858D-485DCD98F685}" destId="{6761D184-32A1-4B19-A845-11B991A0778F}" srcOrd="1" destOrd="0" parTransId="{F230FF88-7028-47B2-A08F-79B03018A015}" sibTransId="{0DB03144-455A-4D3E-AE0B-23C391D98EBC}"/>
    <dgm:cxn modelId="{6A0F73C4-AAD1-4A48-AD71-34CCCAA6CEEB}" srcId="{EFC94492-7664-4FF7-858D-485DCD98F685}" destId="{351B3B6B-BBFF-4672-8079-E64DE4B09D1D}" srcOrd="0" destOrd="0" parTransId="{CD23BA6D-3968-4204-99E6-731C5DF1A3B8}" sibTransId="{C6CB285E-D0CA-42F8-9953-4B24E3188FCD}"/>
    <dgm:cxn modelId="{18C256D0-484D-448D-96B4-1CA2F35890D1}" type="presOf" srcId="{6761D184-32A1-4B19-A845-11B991A0778F}" destId="{25FB5898-E435-4BBC-BD76-77A923DC0693}" srcOrd="0" destOrd="0" presId="urn:microsoft.com/office/officeart/2005/8/layout/vList2"/>
    <dgm:cxn modelId="{06A048E5-0368-4EB0-BF4D-43EA8EA46816}" srcId="{EFC94492-7664-4FF7-858D-485DCD98F685}" destId="{D16CE739-A43A-4690-8964-0CA0C3B379D4}" srcOrd="2" destOrd="0" parTransId="{39ED1152-8AE7-4CB7-94CF-94C925F9B783}" sibTransId="{743E6B7E-D76F-4590-80C0-B5695244020C}"/>
    <dgm:cxn modelId="{B4D98196-DFCF-44C2-9D26-C8C02A97CE0E}" type="presParOf" srcId="{23F0EA08-9B9D-45DD-9FEA-C252A86E697E}" destId="{17A9EEA7-DCD3-4A3C-AF37-B785E1CFAD74}" srcOrd="0" destOrd="0" presId="urn:microsoft.com/office/officeart/2005/8/layout/vList2"/>
    <dgm:cxn modelId="{B41F0347-4C2A-4E30-8A62-EFC0DF626BF8}" type="presParOf" srcId="{23F0EA08-9B9D-45DD-9FEA-C252A86E697E}" destId="{C237D8A9-CD4A-49C5-B93D-6298AF4AB7FC}" srcOrd="1" destOrd="0" presId="urn:microsoft.com/office/officeart/2005/8/layout/vList2"/>
    <dgm:cxn modelId="{C3399DA2-1135-4799-A9B6-9C80C0131374}" type="presParOf" srcId="{23F0EA08-9B9D-45DD-9FEA-C252A86E697E}" destId="{25FB5898-E435-4BBC-BD76-77A923DC0693}" srcOrd="2" destOrd="0" presId="urn:microsoft.com/office/officeart/2005/8/layout/vList2"/>
    <dgm:cxn modelId="{7B6AB730-E17C-471F-8034-DE620641D00D}" type="presParOf" srcId="{23F0EA08-9B9D-45DD-9FEA-C252A86E697E}" destId="{34F6EE82-4A41-4752-AAA8-393BC0F8EE70}" srcOrd="3" destOrd="0" presId="urn:microsoft.com/office/officeart/2005/8/layout/vList2"/>
    <dgm:cxn modelId="{E82D04C4-EF9F-479B-BCE5-943A4FE71E9E}" type="presParOf" srcId="{23F0EA08-9B9D-45DD-9FEA-C252A86E697E}" destId="{813C0D87-3C30-4026-ACAE-7445C6C57F12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B67B2781-D5DF-44F0-AB13-78FD43D89DC1}" type="doc">
      <dgm:prSet loTypeId="urn:microsoft.com/office/officeart/2005/8/layout/arrow4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l-GR"/>
        </a:p>
      </dgm:t>
    </dgm:pt>
    <dgm:pt modelId="{C977F768-43E5-4AA0-8B60-1363EDE42D96}">
      <dgm:prSet phldrT="[Κείμενο]" custT="1"/>
      <dgm:spPr/>
      <dgm:t>
        <a:bodyPr/>
        <a:lstStyle/>
        <a:p>
          <a:r>
            <a:rPr lang="el-GR" sz="2000" b="0" i="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ΘΕΤΙΚΑ</a:t>
          </a:r>
          <a:endParaRPr lang="el-GR" sz="2400" kern="1200" dirty="0"/>
        </a:p>
      </dgm:t>
    </dgm:pt>
    <dgm:pt modelId="{ED7B6A07-F887-4C17-A367-E6050BA5629B}" type="parTrans" cxnId="{CEF5ACA3-43AE-4459-9B9F-3A66E9202F3B}">
      <dgm:prSet/>
      <dgm:spPr/>
      <dgm:t>
        <a:bodyPr/>
        <a:lstStyle/>
        <a:p>
          <a:endParaRPr lang="el-GR"/>
        </a:p>
      </dgm:t>
    </dgm:pt>
    <dgm:pt modelId="{8FF6D778-4984-4BEE-A9CD-D7D38C39E583}" type="sibTrans" cxnId="{CEF5ACA3-43AE-4459-9B9F-3A66E9202F3B}">
      <dgm:prSet/>
      <dgm:spPr/>
      <dgm:t>
        <a:bodyPr/>
        <a:lstStyle/>
        <a:p>
          <a:endParaRPr lang="el-GR"/>
        </a:p>
      </dgm:t>
    </dgm:pt>
    <dgm:pt modelId="{EC64628D-CD78-46E2-8E9C-FA230FC31A96}">
      <dgm:prSet phldrT="[Κείμενο]" custT="1"/>
      <dgm:spPr/>
      <dgm:t>
        <a:bodyPr/>
        <a:lstStyle/>
        <a:p>
          <a:r>
            <a:rPr lang="el-GR" sz="1800" kern="1200" dirty="0"/>
            <a:t>Χειρισμός τεράστιων ποσοτήτων αδόμητων δεδομένων</a:t>
          </a:r>
        </a:p>
      </dgm:t>
    </dgm:pt>
    <dgm:pt modelId="{72356883-729F-4829-86CF-D16369955436}" type="parTrans" cxnId="{F44BA59E-1858-43F8-B9CE-4FA69FFBC230}">
      <dgm:prSet/>
      <dgm:spPr/>
      <dgm:t>
        <a:bodyPr/>
        <a:lstStyle/>
        <a:p>
          <a:endParaRPr lang="el-GR"/>
        </a:p>
      </dgm:t>
    </dgm:pt>
    <dgm:pt modelId="{C8D9A26C-183C-4AD3-896F-738DA89DE7E1}" type="sibTrans" cxnId="{F44BA59E-1858-43F8-B9CE-4FA69FFBC230}">
      <dgm:prSet/>
      <dgm:spPr/>
      <dgm:t>
        <a:bodyPr/>
        <a:lstStyle/>
        <a:p>
          <a:endParaRPr lang="el-GR"/>
        </a:p>
      </dgm:t>
    </dgm:pt>
    <dgm:pt modelId="{95C91647-5B9F-4368-A0D0-A754E03CC1CE}">
      <dgm:prSet phldrT="[Κείμενο]" custT="1"/>
      <dgm:spPr/>
      <dgm:t>
        <a:bodyPr/>
        <a:lstStyle/>
        <a:p>
          <a:r>
            <a:rPr lang="el-GR" sz="1800" kern="1200" dirty="0"/>
            <a:t>Αυξημένη ζήτηση για </a:t>
          </a:r>
          <a:r>
            <a:rPr lang="en-US" sz="1800" kern="1200" dirty="0"/>
            <a:t>data analytics</a:t>
          </a:r>
          <a:endParaRPr lang="el-GR" sz="1800" kern="1200" dirty="0"/>
        </a:p>
      </dgm:t>
    </dgm:pt>
    <dgm:pt modelId="{6DBAC584-83A2-4E97-A62D-EE98C1E96121}" type="parTrans" cxnId="{8B949505-0EB6-4D77-8866-5D005DD46931}">
      <dgm:prSet/>
      <dgm:spPr/>
      <dgm:t>
        <a:bodyPr/>
        <a:lstStyle/>
        <a:p>
          <a:endParaRPr lang="el-GR"/>
        </a:p>
      </dgm:t>
    </dgm:pt>
    <dgm:pt modelId="{B6DE3410-F16F-4739-8AF4-CDCB9A8EFEF6}" type="sibTrans" cxnId="{8B949505-0EB6-4D77-8866-5D005DD46931}">
      <dgm:prSet/>
      <dgm:spPr/>
      <dgm:t>
        <a:bodyPr/>
        <a:lstStyle/>
        <a:p>
          <a:endParaRPr lang="el-GR"/>
        </a:p>
      </dgm:t>
    </dgm:pt>
    <dgm:pt modelId="{240DFFAA-C9CD-49A8-850A-3F84079C91CA}">
      <dgm:prSet phldrT="[Κείμενο]" custT="1"/>
      <dgm:spPr/>
      <dgm:t>
        <a:bodyPr/>
        <a:lstStyle/>
        <a:p>
          <a:r>
            <a:rPr lang="el-GR" sz="2000" b="0" i="0" dirty="0"/>
            <a:t>ΑΡΝΗΤΙΚΑ </a:t>
          </a:r>
          <a:endParaRPr lang="el-GR" sz="2000" dirty="0"/>
        </a:p>
      </dgm:t>
    </dgm:pt>
    <dgm:pt modelId="{F6265CCF-BCA6-4E52-B80A-2013212ACE97}" type="parTrans" cxnId="{6E9A8693-2B6B-48BD-8D58-A341730A5315}">
      <dgm:prSet/>
      <dgm:spPr/>
      <dgm:t>
        <a:bodyPr/>
        <a:lstStyle/>
        <a:p>
          <a:endParaRPr lang="el-GR"/>
        </a:p>
      </dgm:t>
    </dgm:pt>
    <dgm:pt modelId="{AC1F0F8B-C1A2-4A5F-96FD-1DDEE4F7475E}" type="sibTrans" cxnId="{6E9A8693-2B6B-48BD-8D58-A341730A5315}">
      <dgm:prSet/>
      <dgm:spPr/>
      <dgm:t>
        <a:bodyPr/>
        <a:lstStyle/>
        <a:p>
          <a:endParaRPr lang="el-GR"/>
        </a:p>
      </dgm:t>
    </dgm:pt>
    <dgm:pt modelId="{F3DB6329-6965-4725-962A-BA3D2D6C7404}">
      <dgm:prSet phldrT="[Κείμενο]" custT="1"/>
      <dgm:spPr/>
      <dgm:t>
        <a:bodyPr/>
        <a:lstStyle/>
        <a:p>
          <a:r>
            <a:rPr lang="el-GR" sz="1800" b="0" i="0" dirty="0"/>
            <a:t>Ασφάλεια – </a:t>
          </a:r>
          <a:r>
            <a:rPr lang="el-GR" sz="1800" b="0" i="0" dirty="0" err="1"/>
            <a:t>ιδιωτικότητα</a:t>
          </a:r>
          <a:endParaRPr lang="el-GR" sz="1800" dirty="0"/>
        </a:p>
      </dgm:t>
    </dgm:pt>
    <dgm:pt modelId="{35E836CB-5E5C-4AD9-89AB-FB2AD8B40925}" type="parTrans" cxnId="{CF87A38E-C9E6-41E7-81DC-E8477CDB0C02}">
      <dgm:prSet/>
      <dgm:spPr/>
      <dgm:t>
        <a:bodyPr/>
        <a:lstStyle/>
        <a:p>
          <a:endParaRPr lang="el-GR"/>
        </a:p>
      </dgm:t>
    </dgm:pt>
    <dgm:pt modelId="{5448CF89-F9D5-4970-BBC1-F86ACBD195F5}" type="sibTrans" cxnId="{CF87A38E-C9E6-41E7-81DC-E8477CDB0C02}">
      <dgm:prSet/>
      <dgm:spPr/>
      <dgm:t>
        <a:bodyPr/>
        <a:lstStyle/>
        <a:p>
          <a:endParaRPr lang="el-GR"/>
        </a:p>
      </dgm:t>
    </dgm:pt>
    <dgm:pt modelId="{13DCAAE8-F41E-4647-A68D-F7317CEB2ACB}">
      <dgm:prSet phldrT="[Κείμενο]" custT="1"/>
      <dgm:spPr/>
      <dgm:t>
        <a:bodyPr/>
        <a:lstStyle/>
        <a:p>
          <a:r>
            <a:rPr lang="el-GR" sz="1800" b="0" i="0" dirty="0"/>
            <a:t>Χαμηλή διαθεσιμότητα εξειδικευμένου προσωπικού</a:t>
          </a:r>
          <a:endParaRPr lang="el-GR" sz="1800" dirty="0"/>
        </a:p>
      </dgm:t>
    </dgm:pt>
    <dgm:pt modelId="{3C49DB9E-77F7-4310-8A41-F6EF2751845B}" type="parTrans" cxnId="{A8BDFC90-CD0B-4706-90EA-5A0F3B9409B4}">
      <dgm:prSet/>
      <dgm:spPr/>
      <dgm:t>
        <a:bodyPr/>
        <a:lstStyle/>
        <a:p>
          <a:endParaRPr lang="el-GR"/>
        </a:p>
      </dgm:t>
    </dgm:pt>
    <dgm:pt modelId="{617CD7A7-5A76-4A0F-844D-CCD403D2B253}" type="sibTrans" cxnId="{A8BDFC90-CD0B-4706-90EA-5A0F3B9409B4}">
      <dgm:prSet/>
      <dgm:spPr/>
      <dgm:t>
        <a:bodyPr/>
        <a:lstStyle/>
        <a:p>
          <a:endParaRPr lang="el-GR"/>
        </a:p>
      </dgm:t>
    </dgm:pt>
    <dgm:pt modelId="{4375D789-AAB0-4B4F-882B-57C10F23AACD}">
      <dgm:prSet phldrT="[Κείμενο]" custT="1"/>
      <dgm:spPr/>
      <dgm:t>
        <a:bodyPr/>
        <a:lstStyle/>
        <a:p>
          <a:r>
            <a:rPr lang="el-GR" sz="1800" b="0" i="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Γρήγορη και οικονομική επεξεργασία δεδομένων</a:t>
          </a:r>
          <a:endParaRPr lang="el-GR" sz="1800" kern="1200" dirty="0"/>
        </a:p>
      </dgm:t>
    </dgm:pt>
    <dgm:pt modelId="{9EA0A6A6-59FD-4FBA-ADC4-46C09AA310BD}" type="sibTrans" cxnId="{755A66D2-6953-4486-9D8C-929874E635ED}">
      <dgm:prSet/>
      <dgm:spPr/>
      <dgm:t>
        <a:bodyPr/>
        <a:lstStyle/>
        <a:p>
          <a:endParaRPr lang="el-GR"/>
        </a:p>
      </dgm:t>
    </dgm:pt>
    <dgm:pt modelId="{DF760CDD-B1AC-4C1F-9F91-F5547300026A}" type="parTrans" cxnId="{755A66D2-6953-4486-9D8C-929874E635ED}">
      <dgm:prSet/>
      <dgm:spPr/>
      <dgm:t>
        <a:bodyPr/>
        <a:lstStyle/>
        <a:p>
          <a:endParaRPr lang="el-GR"/>
        </a:p>
      </dgm:t>
    </dgm:pt>
    <dgm:pt modelId="{960BCC3B-E2EE-4035-AA8B-9AEF737295E1}" type="pres">
      <dgm:prSet presAssocID="{B67B2781-D5DF-44F0-AB13-78FD43D89DC1}" presName="compositeShape" presStyleCnt="0">
        <dgm:presLayoutVars>
          <dgm:chMax val="2"/>
          <dgm:dir/>
          <dgm:resizeHandles val="exact"/>
        </dgm:presLayoutVars>
      </dgm:prSet>
      <dgm:spPr/>
    </dgm:pt>
    <dgm:pt modelId="{9C579C54-B8A7-41CB-AC0C-066F5D72B794}" type="pres">
      <dgm:prSet presAssocID="{C977F768-43E5-4AA0-8B60-1363EDE42D96}" presName="upArrow" presStyleLbl="node1" presStyleIdx="0" presStyleCnt="2"/>
      <dgm:spPr/>
    </dgm:pt>
    <dgm:pt modelId="{2C64EDE6-A0AF-43E4-A5B0-DA3610F77890}" type="pres">
      <dgm:prSet presAssocID="{C977F768-43E5-4AA0-8B60-1363EDE42D96}" presName="upArrowText" presStyleLbl="revTx" presStyleIdx="0" presStyleCnt="2">
        <dgm:presLayoutVars>
          <dgm:chMax val="0"/>
          <dgm:bulletEnabled val="1"/>
        </dgm:presLayoutVars>
      </dgm:prSet>
      <dgm:spPr/>
    </dgm:pt>
    <dgm:pt modelId="{E4135B8E-C3E0-4DD4-8E06-428818C29F13}" type="pres">
      <dgm:prSet presAssocID="{240DFFAA-C9CD-49A8-850A-3F84079C91CA}" presName="downArrow" presStyleLbl="node1" presStyleIdx="1" presStyleCnt="2"/>
      <dgm:spPr/>
    </dgm:pt>
    <dgm:pt modelId="{26DA16A8-0BDA-48C3-8CC3-18E774996ADA}" type="pres">
      <dgm:prSet presAssocID="{240DFFAA-C9CD-49A8-850A-3F84079C91CA}" presName="downArrowText" presStyleLbl="revTx" presStyleIdx="1" presStyleCnt="2">
        <dgm:presLayoutVars>
          <dgm:chMax val="0"/>
          <dgm:bulletEnabled val="1"/>
        </dgm:presLayoutVars>
      </dgm:prSet>
      <dgm:spPr/>
    </dgm:pt>
  </dgm:ptLst>
  <dgm:cxnLst>
    <dgm:cxn modelId="{8B949505-0EB6-4D77-8866-5D005DD46931}" srcId="{C977F768-43E5-4AA0-8B60-1363EDE42D96}" destId="{95C91647-5B9F-4368-A0D0-A754E03CC1CE}" srcOrd="2" destOrd="0" parTransId="{6DBAC584-83A2-4E97-A62D-EE98C1E96121}" sibTransId="{B6DE3410-F16F-4739-8AF4-CDCB9A8EFEF6}"/>
    <dgm:cxn modelId="{7850982E-0B3B-4653-AE66-931497F2BFA7}" type="presOf" srcId="{C977F768-43E5-4AA0-8B60-1363EDE42D96}" destId="{2C64EDE6-A0AF-43E4-A5B0-DA3610F77890}" srcOrd="0" destOrd="0" presId="urn:microsoft.com/office/officeart/2005/8/layout/arrow4"/>
    <dgm:cxn modelId="{7BE95584-C974-47EB-A66D-D064EC8486B8}" type="presOf" srcId="{13DCAAE8-F41E-4647-A68D-F7317CEB2ACB}" destId="{26DA16A8-0BDA-48C3-8CC3-18E774996ADA}" srcOrd="0" destOrd="2" presId="urn:microsoft.com/office/officeart/2005/8/layout/arrow4"/>
    <dgm:cxn modelId="{CF87A38E-C9E6-41E7-81DC-E8477CDB0C02}" srcId="{240DFFAA-C9CD-49A8-850A-3F84079C91CA}" destId="{F3DB6329-6965-4725-962A-BA3D2D6C7404}" srcOrd="0" destOrd="0" parTransId="{35E836CB-5E5C-4AD9-89AB-FB2AD8B40925}" sibTransId="{5448CF89-F9D5-4970-BBC1-F86ACBD195F5}"/>
    <dgm:cxn modelId="{A8BDFC90-CD0B-4706-90EA-5A0F3B9409B4}" srcId="{240DFFAA-C9CD-49A8-850A-3F84079C91CA}" destId="{13DCAAE8-F41E-4647-A68D-F7317CEB2ACB}" srcOrd="1" destOrd="0" parTransId="{3C49DB9E-77F7-4310-8A41-F6EF2751845B}" sibTransId="{617CD7A7-5A76-4A0F-844D-CCD403D2B253}"/>
    <dgm:cxn modelId="{6E9A8693-2B6B-48BD-8D58-A341730A5315}" srcId="{B67B2781-D5DF-44F0-AB13-78FD43D89DC1}" destId="{240DFFAA-C9CD-49A8-850A-3F84079C91CA}" srcOrd="1" destOrd="0" parTransId="{F6265CCF-BCA6-4E52-B80A-2013212ACE97}" sibTransId="{AC1F0F8B-C1A2-4A5F-96FD-1DDEE4F7475E}"/>
    <dgm:cxn modelId="{F44BA59E-1858-43F8-B9CE-4FA69FFBC230}" srcId="{C977F768-43E5-4AA0-8B60-1363EDE42D96}" destId="{EC64628D-CD78-46E2-8E9C-FA230FC31A96}" srcOrd="1" destOrd="0" parTransId="{72356883-729F-4829-86CF-D16369955436}" sibTransId="{C8D9A26C-183C-4AD3-896F-738DA89DE7E1}"/>
    <dgm:cxn modelId="{CEF5ACA3-43AE-4459-9B9F-3A66E9202F3B}" srcId="{B67B2781-D5DF-44F0-AB13-78FD43D89DC1}" destId="{C977F768-43E5-4AA0-8B60-1363EDE42D96}" srcOrd="0" destOrd="0" parTransId="{ED7B6A07-F887-4C17-A367-E6050BA5629B}" sibTransId="{8FF6D778-4984-4BEE-A9CD-D7D38C39E583}"/>
    <dgm:cxn modelId="{CF8F7FAE-3599-48EA-BD1D-5F001E310178}" type="presOf" srcId="{F3DB6329-6965-4725-962A-BA3D2D6C7404}" destId="{26DA16A8-0BDA-48C3-8CC3-18E774996ADA}" srcOrd="0" destOrd="1" presId="urn:microsoft.com/office/officeart/2005/8/layout/arrow4"/>
    <dgm:cxn modelId="{ED3DABBA-9543-473E-BF0A-4953BF7F3E74}" type="presOf" srcId="{4375D789-AAB0-4B4F-882B-57C10F23AACD}" destId="{2C64EDE6-A0AF-43E4-A5B0-DA3610F77890}" srcOrd="0" destOrd="1" presId="urn:microsoft.com/office/officeart/2005/8/layout/arrow4"/>
    <dgm:cxn modelId="{639198CB-7945-42FF-A574-995FBF388CD0}" type="presOf" srcId="{240DFFAA-C9CD-49A8-850A-3F84079C91CA}" destId="{26DA16A8-0BDA-48C3-8CC3-18E774996ADA}" srcOrd="0" destOrd="0" presId="urn:microsoft.com/office/officeart/2005/8/layout/arrow4"/>
    <dgm:cxn modelId="{46A678CD-720E-40BC-AC45-2C7050987792}" type="presOf" srcId="{EC64628D-CD78-46E2-8E9C-FA230FC31A96}" destId="{2C64EDE6-A0AF-43E4-A5B0-DA3610F77890}" srcOrd="0" destOrd="2" presId="urn:microsoft.com/office/officeart/2005/8/layout/arrow4"/>
    <dgm:cxn modelId="{3C9DBECF-1969-41B1-A9D8-D8A5F0E7F152}" type="presOf" srcId="{B67B2781-D5DF-44F0-AB13-78FD43D89DC1}" destId="{960BCC3B-E2EE-4035-AA8B-9AEF737295E1}" srcOrd="0" destOrd="0" presId="urn:microsoft.com/office/officeart/2005/8/layout/arrow4"/>
    <dgm:cxn modelId="{755A66D2-6953-4486-9D8C-929874E635ED}" srcId="{C977F768-43E5-4AA0-8B60-1363EDE42D96}" destId="{4375D789-AAB0-4B4F-882B-57C10F23AACD}" srcOrd="0" destOrd="0" parTransId="{DF760CDD-B1AC-4C1F-9F91-F5547300026A}" sibTransId="{9EA0A6A6-59FD-4FBA-ADC4-46C09AA310BD}"/>
    <dgm:cxn modelId="{9F514AD9-A4A9-44D1-9DA3-F2E75ABCE9DD}" type="presOf" srcId="{95C91647-5B9F-4368-A0D0-A754E03CC1CE}" destId="{2C64EDE6-A0AF-43E4-A5B0-DA3610F77890}" srcOrd="0" destOrd="3" presId="urn:microsoft.com/office/officeart/2005/8/layout/arrow4"/>
    <dgm:cxn modelId="{A1CE2615-1BCA-4206-A6FF-94D888BBB230}" type="presParOf" srcId="{960BCC3B-E2EE-4035-AA8B-9AEF737295E1}" destId="{9C579C54-B8A7-41CB-AC0C-066F5D72B794}" srcOrd="0" destOrd="0" presId="urn:microsoft.com/office/officeart/2005/8/layout/arrow4"/>
    <dgm:cxn modelId="{78D15179-5F3E-4620-9F8B-40482EC7CA64}" type="presParOf" srcId="{960BCC3B-E2EE-4035-AA8B-9AEF737295E1}" destId="{2C64EDE6-A0AF-43E4-A5B0-DA3610F77890}" srcOrd="1" destOrd="0" presId="urn:microsoft.com/office/officeart/2005/8/layout/arrow4"/>
    <dgm:cxn modelId="{4061235E-4BCF-4985-833D-6559E20BA2B2}" type="presParOf" srcId="{960BCC3B-E2EE-4035-AA8B-9AEF737295E1}" destId="{E4135B8E-C3E0-4DD4-8E06-428818C29F13}" srcOrd="2" destOrd="0" presId="urn:microsoft.com/office/officeart/2005/8/layout/arrow4"/>
    <dgm:cxn modelId="{58AB1F2B-6336-42B3-9931-ED737F32C423}" type="presParOf" srcId="{960BCC3B-E2EE-4035-AA8B-9AEF737295E1}" destId="{26DA16A8-0BDA-48C3-8CC3-18E774996ADA}" srcOrd="3" destOrd="0" presId="urn:microsoft.com/office/officeart/2005/8/layout/arrow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4CDBF9-017A-469B-995B-316AFA92EA27}">
      <dsp:nvSpPr>
        <dsp:cNvPr id="0" name=""/>
        <dsp:cNvSpPr/>
      </dsp:nvSpPr>
      <dsp:spPr>
        <a:xfrm>
          <a:off x="1012" y="1012287"/>
          <a:ext cx="2158156" cy="232676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800" kern="1200" dirty="0"/>
            <a:t>Το κόστος της υπολογιστικής επεξεργασίας και αποθήκευσης έφτασε σε κομβικό σημείο ανάμεσα στο 2008 και το 2010</a:t>
          </a:r>
        </a:p>
      </dsp:txBody>
      <dsp:txXfrm>
        <a:off x="64222" y="1075497"/>
        <a:ext cx="2031736" cy="2200342"/>
      </dsp:txXfrm>
    </dsp:sp>
    <dsp:sp modelId="{43F9CC3A-429B-4C2D-B2D1-30FDD4B22F47}">
      <dsp:nvSpPr>
        <dsp:cNvPr id="0" name=""/>
        <dsp:cNvSpPr/>
      </dsp:nvSpPr>
      <dsp:spPr>
        <a:xfrm>
          <a:off x="2374984" y="1908057"/>
          <a:ext cx="457529" cy="53522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l-GR" sz="1400" kern="1200"/>
        </a:p>
      </dsp:txBody>
      <dsp:txXfrm>
        <a:off x="2374984" y="2015101"/>
        <a:ext cx="320270" cy="321134"/>
      </dsp:txXfrm>
    </dsp:sp>
    <dsp:sp modelId="{7BE2394A-F709-4A0B-811E-069133B2C146}">
      <dsp:nvSpPr>
        <dsp:cNvPr id="0" name=""/>
        <dsp:cNvSpPr/>
      </dsp:nvSpPr>
      <dsp:spPr>
        <a:xfrm>
          <a:off x="3022431" y="1012287"/>
          <a:ext cx="2158156" cy="232676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800" kern="1200" dirty="0"/>
            <a:t>Περισσότερες επιχειρήσεις έχουν πλέον τη δυνατότητα να διαχειρίζονται </a:t>
          </a:r>
          <a:r>
            <a:rPr lang="en-US" sz="1800" kern="1200" dirty="0"/>
            <a:t>Big Data</a:t>
          </a:r>
          <a:endParaRPr lang="el-GR" sz="1800" kern="1200" dirty="0"/>
        </a:p>
      </dsp:txBody>
      <dsp:txXfrm>
        <a:off x="3085641" y="1075497"/>
        <a:ext cx="2031736" cy="2200342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EAC02C-27DC-42F7-97EA-4BAFB1F98F12}">
      <dsp:nvSpPr>
        <dsp:cNvPr id="0" name=""/>
        <dsp:cNvSpPr/>
      </dsp:nvSpPr>
      <dsp:spPr>
        <a:xfrm>
          <a:off x="0" y="2175669"/>
          <a:ext cx="11407487" cy="0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triangle" w="lg" len="lg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7153B14-397D-4588-A7DB-29001CF698C8}">
      <dsp:nvSpPr>
        <dsp:cNvPr id="0" name=""/>
        <dsp:cNvSpPr/>
      </dsp:nvSpPr>
      <dsp:spPr>
        <a:xfrm rot="8100000">
          <a:off x="68571" y="501406"/>
          <a:ext cx="319993" cy="319993"/>
        </a:xfrm>
        <a:prstGeom prst="teardrop">
          <a:avLst>
            <a:gd name="adj" fmla="val 115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40FEEE-A576-4D1C-A960-8506093915CC}">
      <dsp:nvSpPr>
        <dsp:cNvPr id="0" name=""/>
        <dsp:cNvSpPr/>
      </dsp:nvSpPr>
      <dsp:spPr>
        <a:xfrm>
          <a:off x="104119" y="536955"/>
          <a:ext cx="248896" cy="248896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E7AA0A4-31D4-4E9C-96FF-179DC8A98DF0}">
      <dsp:nvSpPr>
        <dsp:cNvPr id="0" name=""/>
        <dsp:cNvSpPr/>
      </dsp:nvSpPr>
      <dsp:spPr>
        <a:xfrm>
          <a:off x="454837" y="887672"/>
          <a:ext cx="2372452" cy="12879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95250" rIns="95250" bIns="142875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UC Berkeley AMPlab</a:t>
          </a:r>
        </a:p>
      </dsp:txBody>
      <dsp:txXfrm>
        <a:off x="454837" y="887672"/>
        <a:ext cx="2372452" cy="1287996"/>
      </dsp:txXfrm>
    </dsp:sp>
    <dsp:sp modelId="{7F9C5A4F-CB8B-42C5-8335-B031AEF714E9}">
      <dsp:nvSpPr>
        <dsp:cNvPr id="0" name=""/>
        <dsp:cNvSpPr/>
      </dsp:nvSpPr>
      <dsp:spPr>
        <a:xfrm>
          <a:off x="454837" y="435133"/>
          <a:ext cx="2372452" cy="4525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kern="1200"/>
            <a:t>2009</a:t>
          </a:r>
        </a:p>
      </dsp:txBody>
      <dsp:txXfrm>
        <a:off x="454837" y="435133"/>
        <a:ext cx="2372452" cy="452539"/>
      </dsp:txXfrm>
    </dsp:sp>
    <dsp:sp modelId="{16300954-1258-4F70-8A95-7CD3EB239805}">
      <dsp:nvSpPr>
        <dsp:cNvPr id="0" name=""/>
        <dsp:cNvSpPr/>
      </dsp:nvSpPr>
      <dsp:spPr>
        <a:xfrm>
          <a:off x="228567" y="887672"/>
          <a:ext cx="0" cy="1287996"/>
        </a:xfrm>
        <a:prstGeom prst="line">
          <a:avLst/>
        </a:pr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469C219-0CE5-4404-B05E-F2F3B89A28CB}">
      <dsp:nvSpPr>
        <dsp:cNvPr id="0" name=""/>
        <dsp:cNvSpPr/>
      </dsp:nvSpPr>
      <dsp:spPr>
        <a:xfrm>
          <a:off x="187034" y="2134940"/>
          <a:ext cx="81457" cy="81457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16E092-CFB6-4746-B823-860B6BC5614C}">
      <dsp:nvSpPr>
        <dsp:cNvPr id="0" name=""/>
        <dsp:cNvSpPr/>
      </dsp:nvSpPr>
      <dsp:spPr>
        <a:xfrm rot="18900000">
          <a:off x="1492656" y="3529937"/>
          <a:ext cx="319993" cy="319993"/>
        </a:xfrm>
        <a:prstGeom prst="teardrop">
          <a:avLst>
            <a:gd name="adj" fmla="val 115000"/>
          </a:avLst>
        </a:prstGeom>
        <a:solidFill>
          <a:schemeClr val="accent2">
            <a:hueOff val="-242561"/>
            <a:satOff val="-13988"/>
            <a:lumOff val="1438"/>
            <a:alphaOff val="0"/>
          </a:schemeClr>
        </a:solidFill>
        <a:ln w="12700" cap="flat" cmpd="sng" algn="ctr">
          <a:solidFill>
            <a:schemeClr val="accent2">
              <a:hueOff val="-242561"/>
              <a:satOff val="-13988"/>
              <a:lumOff val="143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577810-F83D-4BE1-B4EC-000CD165D80D}">
      <dsp:nvSpPr>
        <dsp:cNvPr id="0" name=""/>
        <dsp:cNvSpPr/>
      </dsp:nvSpPr>
      <dsp:spPr>
        <a:xfrm>
          <a:off x="1528205" y="3565486"/>
          <a:ext cx="248896" cy="248896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7E1092B-CEA6-4811-B46A-5FE207CE0165}">
      <dsp:nvSpPr>
        <dsp:cNvPr id="0" name=""/>
        <dsp:cNvSpPr/>
      </dsp:nvSpPr>
      <dsp:spPr>
        <a:xfrm>
          <a:off x="1878923" y="2175669"/>
          <a:ext cx="2372452" cy="12879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42875" rIns="0" bIns="95250" numCol="1" spcCol="1270" anchor="b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Research Paper (Matei Zaharia, …)</a:t>
          </a:r>
        </a:p>
      </dsp:txBody>
      <dsp:txXfrm>
        <a:off x="1878923" y="2175669"/>
        <a:ext cx="2372452" cy="1287996"/>
      </dsp:txXfrm>
    </dsp:sp>
    <dsp:sp modelId="{D5BCC6AA-D156-4E81-AA68-277AB685F46C}">
      <dsp:nvSpPr>
        <dsp:cNvPr id="0" name=""/>
        <dsp:cNvSpPr/>
      </dsp:nvSpPr>
      <dsp:spPr>
        <a:xfrm>
          <a:off x="1878923" y="3463665"/>
          <a:ext cx="2372452" cy="4525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kern="1200"/>
            <a:t>2010</a:t>
          </a:r>
        </a:p>
      </dsp:txBody>
      <dsp:txXfrm>
        <a:off x="1878923" y="3463665"/>
        <a:ext cx="2372452" cy="452539"/>
      </dsp:txXfrm>
    </dsp:sp>
    <dsp:sp modelId="{A58D1206-54FA-44A3-BFBA-0F6A708AB252}">
      <dsp:nvSpPr>
        <dsp:cNvPr id="0" name=""/>
        <dsp:cNvSpPr/>
      </dsp:nvSpPr>
      <dsp:spPr>
        <a:xfrm>
          <a:off x="1652653" y="2175669"/>
          <a:ext cx="0" cy="1287996"/>
        </a:xfrm>
        <a:prstGeom prst="line">
          <a:avLst/>
        </a:prstGeom>
        <a:noFill/>
        <a:ln w="12700" cap="flat" cmpd="sng" algn="ctr">
          <a:solidFill>
            <a:schemeClr val="accent2">
              <a:hueOff val="-242561"/>
              <a:satOff val="-13988"/>
              <a:lumOff val="1438"/>
              <a:alphaOff val="0"/>
            </a:schemeClr>
          </a:solidFill>
          <a:prstDash val="dash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17AD80F-38E9-42F0-881E-F4B2F01100FA}">
      <dsp:nvSpPr>
        <dsp:cNvPr id="0" name=""/>
        <dsp:cNvSpPr/>
      </dsp:nvSpPr>
      <dsp:spPr>
        <a:xfrm>
          <a:off x="1611120" y="2134940"/>
          <a:ext cx="81457" cy="81457"/>
        </a:xfrm>
        <a:prstGeom prst="ellipse">
          <a:avLst/>
        </a:prstGeom>
        <a:solidFill>
          <a:schemeClr val="accent2">
            <a:hueOff val="-242561"/>
            <a:satOff val="-13988"/>
            <a:lumOff val="1438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8C14A5D-ED43-4E29-9AA6-E4FE8E1A67C9}">
      <dsp:nvSpPr>
        <dsp:cNvPr id="0" name=""/>
        <dsp:cNvSpPr/>
      </dsp:nvSpPr>
      <dsp:spPr>
        <a:xfrm rot="8100000">
          <a:off x="2916742" y="501406"/>
          <a:ext cx="319993" cy="319993"/>
        </a:xfrm>
        <a:prstGeom prst="teardrop">
          <a:avLst>
            <a:gd name="adj" fmla="val 115000"/>
          </a:avLst>
        </a:prstGeom>
        <a:solidFill>
          <a:schemeClr val="accent2">
            <a:hueOff val="-485121"/>
            <a:satOff val="-27976"/>
            <a:lumOff val="2876"/>
            <a:alphaOff val="0"/>
          </a:schemeClr>
        </a:solidFill>
        <a:ln w="12700" cap="flat" cmpd="sng" algn="ctr">
          <a:solidFill>
            <a:schemeClr val="accent2">
              <a:hueOff val="-485121"/>
              <a:satOff val="-27976"/>
              <a:lumOff val="287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DAFCE9-C603-40BD-9AE2-47F3DBE89C4F}">
      <dsp:nvSpPr>
        <dsp:cNvPr id="0" name=""/>
        <dsp:cNvSpPr/>
      </dsp:nvSpPr>
      <dsp:spPr>
        <a:xfrm>
          <a:off x="2952290" y="536955"/>
          <a:ext cx="248896" cy="248896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805C8AC-9C7E-4139-A06E-183E88F266CA}">
      <dsp:nvSpPr>
        <dsp:cNvPr id="0" name=""/>
        <dsp:cNvSpPr/>
      </dsp:nvSpPr>
      <dsp:spPr>
        <a:xfrm>
          <a:off x="3303008" y="887672"/>
          <a:ext cx="2372452" cy="12879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95250" rIns="95250" bIns="142875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First release</a:t>
          </a:r>
        </a:p>
      </dsp:txBody>
      <dsp:txXfrm>
        <a:off x="3303008" y="887672"/>
        <a:ext cx="2372452" cy="1287996"/>
      </dsp:txXfrm>
    </dsp:sp>
    <dsp:sp modelId="{D9B7C702-946C-4534-BD4B-0919F570252C}">
      <dsp:nvSpPr>
        <dsp:cNvPr id="0" name=""/>
        <dsp:cNvSpPr/>
      </dsp:nvSpPr>
      <dsp:spPr>
        <a:xfrm>
          <a:off x="3303008" y="435133"/>
          <a:ext cx="2372452" cy="4525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kern="1200"/>
            <a:t>2011</a:t>
          </a:r>
        </a:p>
      </dsp:txBody>
      <dsp:txXfrm>
        <a:off x="3303008" y="435133"/>
        <a:ext cx="2372452" cy="452539"/>
      </dsp:txXfrm>
    </dsp:sp>
    <dsp:sp modelId="{DB0D346D-3FDA-4206-9549-F3C2758E1DAA}">
      <dsp:nvSpPr>
        <dsp:cNvPr id="0" name=""/>
        <dsp:cNvSpPr/>
      </dsp:nvSpPr>
      <dsp:spPr>
        <a:xfrm>
          <a:off x="3076739" y="887672"/>
          <a:ext cx="0" cy="1287996"/>
        </a:xfrm>
        <a:prstGeom prst="line">
          <a:avLst/>
        </a:prstGeom>
        <a:noFill/>
        <a:ln w="12700" cap="flat" cmpd="sng" algn="ctr">
          <a:solidFill>
            <a:schemeClr val="accent2">
              <a:hueOff val="-485121"/>
              <a:satOff val="-27976"/>
              <a:lumOff val="2876"/>
              <a:alphaOff val="0"/>
            </a:schemeClr>
          </a:solidFill>
          <a:prstDash val="dash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23EC8AA-FE85-4DD2-B4C0-1BFF6E309F74}">
      <dsp:nvSpPr>
        <dsp:cNvPr id="0" name=""/>
        <dsp:cNvSpPr/>
      </dsp:nvSpPr>
      <dsp:spPr>
        <a:xfrm>
          <a:off x="3035205" y="2134940"/>
          <a:ext cx="81457" cy="81457"/>
        </a:xfrm>
        <a:prstGeom prst="ellipse">
          <a:avLst/>
        </a:prstGeom>
        <a:solidFill>
          <a:schemeClr val="accent2">
            <a:hueOff val="-485121"/>
            <a:satOff val="-27976"/>
            <a:lumOff val="2876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A5877E-9385-4B84-BE7F-E69AF487E47B}">
      <dsp:nvSpPr>
        <dsp:cNvPr id="0" name=""/>
        <dsp:cNvSpPr/>
      </dsp:nvSpPr>
      <dsp:spPr>
        <a:xfrm rot="18900000">
          <a:off x="4340828" y="3529937"/>
          <a:ext cx="319993" cy="319993"/>
        </a:xfrm>
        <a:prstGeom prst="teardrop">
          <a:avLst>
            <a:gd name="adj" fmla="val 115000"/>
          </a:avLst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accent2">
              <a:hueOff val="-727682"/>
              <a:satOff val="-41964"/>
              <a:lumOff val="431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1F23FB3-39CD-417E-9597-397A2A2435A2}">
      <dsp:nvSpPr>
        <dsp:cNvPr id="0" name=""/>
        <dsp:cNvSpPr/>
      </dsp:nvSpPr>
      <dsp:spPr>
        <a:xfrm>
          <a:off x="4376376" y="3565486"/>
          <a:ext cx="248896" cy="248896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6B731DD-A0E7-4E3E-83B1-B11E9387E3F8}">
      <dsp:nvSpPr>
        <dsp:cNvPr id="0" name=""/>
        <dsp:cNvSpPr/>
      </dsp:nvSpPr>
      <dsp:spPr>
        <a:xfrm>
          <a:off x="4727094" y="2175669"/>
          <a:ext cx="2372452" cy="12879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42875" rIns="0" bIns="95250" numCol="1" spcCol="1270" anchor="b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 err="1"/>
            <a:t>AMPlab</a:t>
          </a:r>
          <a:r>
            <a:rPr lang="en-US" sz="1500" kern="1200" dirty="0"/>
            <a:t> </a:t>
          </a:r>
          <a:r>
            <a:rPr lang="el-GR" sz="1500" kern="1200" dirty="0">
              <a:sym typeface="Wingdings" panose="05000000000000000000" pitchFamily="2" charset="2"/>
            </a:rPr>
            <a:t></a:t>
          </a:r>
          <a:r>
            <a:rPr lang="en-US" sz="1500" kern="1200" dirty="0"/>
            <a:t> Databricks</a:t>
          </a:r>
        </a:p>
      </dsp:txBody>
      <dsp:txXfrm>
        <a:off x="4727094" y="2175669"/>
        <a:ext cx="2372452" cy="1287996"/>
      </dsp:txXfrm>
    </dsp:sp>
    <dsp:sp modelId="{0328755C-9694-4709-A0F2-9FC887F55CCF}">
      <dsp:nvSpPr>
        <dsp:cNvPr id="0" name=""/>
        <dsp:cNvSpPr/>
      </dsp:nvSpPr>
      <dsp:spPr>
        <a:xfrm>
          <a:off x="4727094" y="3463665"/>
          <a:ext cx="2372452" cy="4525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kern="1200"/>
            <a:t>2013</a:t>
          </a:r>
        </a:p>
      </dsp:txBody>
      <dsp:txXfrm>
        <a:off x="4727094" y="3463665"/>
        <a:ext cx="2372452" cy="452539"/>
      </dsp:txXfrm>
    </dsp:sp>
    <dsp:sp modelId="{10F6DA1D-1559-472E-A73F-C24E8226CA80}">
      <dsp:nvSpPr>
        <dsp:cNvPr id="0" name=""/>
        <dsp:cNvSpPr/>
      </dsp:nvSpPr>
      <dsp:spPr>
        <a:xfrm>
          <a:off x="4500824" y="2175669"/>
          <a:ext cx="0" cy="1287996"/>
        </a:xfrm>
        <a:prstGeom prst="line">
          <a:avLst/>
        </a:prstGeom>
        <a:noFill/>
        <a:ln w="12700" cap="flat" cmpd="sng" algn="ctr">
          <a:solidFill>
            <a:schemeClr val="accent2">
              <a:hueOff val="-727682"/>
              <a:satOff val="-41964"/>
              <a:lumOff val="4314"/>
              <a:alphaOff val="0"/>
            </a:schemeClr>
          </a:solidFill>
          <a:prstDash val="dash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8418B42-A185-4660-9490-A5CC802B5F2B}">
      <dsp:nvSpPr>
        <dsp:cNvPr id="0" name=""/>
        <dsp:cNvSpPr/>
      </dsp:nvSpPr>
      <dsp:spPr>
        <a:xfrm>
          <a:off x="4459291" y="2134940"/>
          <a:ext cx="81457" cy="81457"/>
        </a:xfrm>
        <a:prstGeom prst="ellipse">
          <a:avLst/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075BEE-754B-491B-965B-5F3E415D53D1}">
      <dsp:nvSpPr>
        <dsp:cNvPr id="0" name=""/>
        <dsp:cNvSpPr/>
      </dsp:nvSpPr>
      <dsp:spPr>
        <a:xfrm rot="8100000">
          <a:off x="5764913" y="501406"/>
          <a:ext cx="319993" cy="319993"/>
        </a:xfrm>
        <a:prstGeom prst="teardrop">
          <a:avLst>
            <a:gd name="adj" fmla="val 115000"/>
          </a:avLst>
        </a:prstGeom>
        <a:solidFill>
          <a:schemeClr val="accent2">
            <a:hueOff val="-970242"/>
            <a:satOff val="-55952"/>
            <a:lumOff val="5752"/>
            <a:alphaOff val="0"/>
          </a:schemeClr>
        </a:solidFill>
        <a:ln w="12700" cap="flat" cmpd="sng" algn="ctr">
          <a:solidFill>
            <a:schemeClr val="accent2">
              <a:hueOff val="-970242"/>
              <a:satOff val="-55952"/>
              <a:lumOff val="575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708B14-92B2-43F0-AE21-16F56CEF5AFC}">
      <dsp:nvSpPr>
        <dsp:cNvPr id="0" name=""/>
        <dsp:cNvSpPr/>
      </dsp:nvSpPr>
      <dsp:spPr>
        <a:xfrm>
          <a:off x="5800462" y="536955"/>
          <a:ext cx="248896" cy="248896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D4F1A7F-A5DA-4218-85E5-91F86EE033A8}">
      <dsp:nvSpPr>
        <dsp:cNvPr id="0" name=""/>
        <dsp:cNvSpPr/>
      </dsp:nvSpPr>
      <dsp:spPr>
        <a:xfrm>
          <a:off x="6151179" y="887672"/>
          <a:ext cx="2372452" cy="12879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95250" rIns="95250" bIns="142875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Spark 1.0</a:t>
          </a:r>
        </a:p>
      </dsp:txBody>
      <dsp:txXfrm>
        <a:off x="6151179" y="887672"/>
        <a:ext cx="2372452" cy="1287996"/>
      </dsp:txXfrm>
    </dsp:sp>
    <dsp:sp modelId="{E01CA780-CD40-46AE-9A44-D55717E83D61}">
      <dsp:nvSpPr>
        <dsp:cNvPr id="0" name=""/>
        <dsp:cNvSpPr/>
      </dsp:nvSpPr>
      <dsp:spPr>
        <a:xfrm>
          <a:off x="6151179" y="435133"/>
          <a:ext cx="2372452" cy="4525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kern="1200"/>
            <a:t>2014</a:t>
          </a:r>
        </a:p>
      </dsp:txBody>
      <dsp:txXfrm>
        <a:off x="6151179" y="435133"/>
        <a:ext cx="2372452" cy="452539"/>
      </dsp:txXfrm>
    </dsp:sp>
    <dsp:sp modelId="{84B30622-5115-41E1-9A5C-C072C15E70DB}">
      <dsp:nvSpPr>
        <dsp:cNvPr id="0" name=""/>
        <dsp:cNvSpPr/>
      </dsp:nvSpPr>
      <dsp:spPr>
        <a:xfrm>
          <a:off x="5924910" y="887672"/>
          <a:ext cx="0" cy="1287996"/>
        </a:xfrm>
        <a:prstGeom prst="line">
          <a:avLst/>
        </a:prstGeom>
        <a:noFill/>
        <a:ln w="12700" cap="flat" cmpd="sng" algn="ctr">
          <a:solidFill>
            <a:schemeClr val="accent2">
              <a:hueOff val="-970242"/>
              <a:satOff val="-55952"/>
              <a:lumOff val="5752"/>
              <a:alphaOff val="0"/>
            </a:schemeClr>
          </a:solidFill>
          <a:prstDash val="dash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4B2FB84-350E-4A0B-9EEC-2165F9381DD6}">
      <dsp:nvSpPr>
        <dsp:cNvPr id="0" name=""/>
        <dsp:cNvSpPr/>
      </dsp:nvSpPr>
      <dsp:spPr>
        <a:xfrm>
          <a:off x="5883376" y="2134940"/>
          <a:ext cx="81457" cy="81457"/>
        </a:xfrm>
        <a:prstGeom prst="ellipse">
          <a:avLst/>
        </a:prstGeom>
        <a:solidFill>
          <a:schemeClr val="accent2">
            <a:hueOff val="-970242"/>
            <a:satOff val="-55952"/>
            <a:lumOff val="5752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83F44A8-E19F-45EF-BB60-401FBC7112CA}">
      <dsp:nvSpPr>
        <dsp:cNvPr id="0" name=""/>
        <dsp:cNvSpPr/>
      </dsp:nvSpPr>
      <dsp:spPr>
        <a:xfrm rot="18900000">
          <a:off x="7188999" y="3529937"/>
          <a:ext cx="319993" cy="319993"/>
        </a:xfrm>
        <a:prstGeom prst="teardrop">
          <a:avLst>
            <a:gd name="adj" fmla="val 115000"/>
          </a:avLst>
        </a:prstGeom>
        <a:solidFill>
          <a:schemeClr val="accent2">
            <a:hueOff val="-1212803"/>
            <a:satOff val="-69940"/>
            <a:lumOff val="7190"/>
            <a:alphaOff val="0"/>
          </a:schemeClr>
        </a:solidFill>
        <a:ln w="12700" cap="flat" cmpd="sng" algn="ctr">
          <a:solidFill>
            <a:schemeClr val="accent2">
              <a:hueOff val="-1212803"/>
              <a:satOff val="-69940"/>
              <a:lumOff val="719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9E18A9-7E8B-48EA-B902-4EA5B847C4FD}">
      <dsp:nvSpPr>
        <dsp:cNvPr id="0" name=""/>
        <dsp:cNvSpPr/>
      </dsp:nvSpPr>
      <dsp:spPr>
        <a:xfrm>
          <a:off x="7224547" y="3565486"/>
          <a:ext cx="248896" cy="248896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9B2BB4C-8E61-403B-A8ED-13A9BAAB5813}">
      <dsp:nvSpPr>
        <dsp:cNvPr id="0" name=""/>
        <dsp:cNvSpPr/>
      </dsp:nvSpPr>
      <dsp:spPr>
        <a:xfrm>
          <a:off x="7575265" y="2175669"/>
          <a:ext cx="2372452" cy="12879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42875" rIns="0" bIns="95250" numCol="1" spcCol="1270" anchor="b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Spark 2.0</a:t>
          </a:r>
        </a:p>
      </dsp:txBody>
      <dsp:txXfrm>
        <a:off x="7575265" y="2175669"/>
        <a:ext cx="2372452" cy="1287996"/>
      </dsp:txXfrm>
    </dsp:sp>
    <dsp:sp modelId="{82D939E5-908D-4D4F-B934-6DD7C24AB89C}">
      <dsp:nvSpPr>
        <dsp:cNvPr id="0" name=""/>
        <dsp:cNvSpPr/>
      </dsp:nvSpPr>
      <dsp:spPr>
        <a:xfrm>
          <a:off x="7575265" y="3463665"/>
          <a:ext cx="2372452" cy="4525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kern="1200"/>
            <a:t>2016</a:t>
          </a:r>
        </a:p>
      </dsp:txBody>
      <dsp:txXfrm>
        <a:off x="7575265" y="3463665"/>
        <a:ext cx="2372452" cy="452539"/>
      </dsp:txXfrm>
    </dsp:sp>
    <dsp:sp modelId="{6280A98F-86E6-4506-8AB8-42C654F40F5C}">
      <dsp:nvSpPr>
        <dsp:cNvPr id="0" name=""/>
        <dsp:cNvSpPr/>
      </dsp:nvSpPr>
      <dsp:spPr>
        <a:xfrm>
          <a:off x="7348996" y="2175669"/>
          <a:ext cx="0" cy="1287996"/>
        </a:xfrm>
        <a:prstGeom prst="line">
          <a:avLst/>
        </a:prstGeom>
        <a:noFill/>
        <a:ln w="12700" cap="flat" cmpd="sng" algn="ctr">
          <a:solidFill>
            <a:schemeClr val="accent2">
              <a:hueOff val="-1212803"/>
              <a:satOff val="-69940"/>
              <a:lumOff val="7190"/>
              <a:alphaOff val="0"/>
            </a:schemeClr>
          </a:solidFill>
          <a:prstDash val="dash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46C0C5B-158F-40B2-BF8C-212F27416286}">
      <dsp:nvSpPr>
        <dsp:cNvPr id="0" name=""/>
        <dsp:cNvSpPr/>
      </dsp:nvSpPr>
      <dsp:spPr>
        <a:xfrm>
          <a:off x="7307462" y="2134940"/>
          <a:ext cx="81457" cy="81457"/>
        </a:xfrm>
        <a:prstGeom prst="ellipse">
          <a:avLst/>
        </a:prstGeom>
        <a:solidFill>
          <a:schemeClr val="accent2">
            <a:hueOff val="-1212803"/>
            <a:satOff val="-69940"/>
            <a:lumOff val="719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745554-B8EE-4FC6-AEE6-75BF4CDCAD47}">
      <dsp:nvSpPr>
        <dsp:cNvPr id="0" name=""/>
        <dsp:cNvSpPr/>
      </dsp:nvSpPr>
      <dsp:spPr>
        <a:xfrm rot="8100000">
          <a:off x="8613084" y="501406"/>
          <a:ext cx="319993" cy="319993"/>
        </a:xfrm>
        <a:prstGeom prst="teardrop">
          <a:avLst>
            <a:gd name="adj" fmla="val 115000"/>
          </a:avLst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5438F3-0D8A-4104-B4FD-1273BBC77010}">
      <dsp:nvSpPr>
        <dsp:cNvPr id="0" name=""/>
        <dsp:cNvSpPr/>
      </dsp:nvSpPr>
      <dsp:spPr>
        <a:xfrm>
          <a:off x="8648633" y="536955"/>
          <a:ext cx="248896" cy="248896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9B463A1-3E3F-469A-9C94-EC7DA1A900D3}">
      <dsp:nvSpPr>
        <dsp:cNvPr id="0" name=""/>
        <dsp:cNvSpPr/>
      </dsp:nvSpPr>
      <dsp:spPr>
        <a:xfrm>
          <a:off x="8999351" y="887672"/>
          <a:ext cx="2372452" cy="12879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95250" rIns="95250" bIns="142875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Spark 3.0</a:t>
          </a:r>
        </a:p>
      </dsp:txBody>
      <dsp:txXfrm>
        <a:off x="8999351" y="887672"/>
        <a:ext cx="2372452" cy="1287996"/>
      </dsp:txXfrm>
    </dsp:sp>
    <dsp:sp modelId="{5490A29B-468A-4E90-89D1-917F9CF91B4D}">
      <dsp:nvSpPr>
        <dsp:cNvPr id="0" name=""/>
        <dsp:cNvSpPr/>
      </dsp:nvSpPr>
      <dsp:spPr>
        <a:xfrm>
          <a:off x="8999351" y="435133"/>
          <a:ext cx="2372452" cy="4525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kern="1200"/>
            <a:t>2020</a:t>
          </a:r>
        </a:p>
      </dsp:txBody>
      <dsp:txXfrm>
        <a:off x="8999351" y="435133"/>
        <a:ext cx="2372452" cy="452539"/>
      </dsp:txXfrm>
    </dsp:sp>
    <dsp:sp modelId="{96ED76E5-E512-4E0C-9FA4-0235160EA7F3}">
      <dsp:nvSpPr>
        <dsp:cNvPr id="0" name=""/>
        <dsp:cNvSpPr/>
      </dsp:nvSpPr>
      <dsp:spPr>
        <a:xfrm>
          <a:off x="8773081" y="887672"/>
          <a:ext cx="0" cy="1287996"/>
        </a:xfrm>
        <a:prstGeom prst="line">
          <a:avLst/>
        </a:prstGeom>
        <a:noFill/>
        <a:ln w="1270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dash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B4C8290-9682-4359-8950-A2648D1C99D1}">
      <dsp:nvSpPr>
        <dsp:cNvPr id="0" name=""/>
        <dsp:cNvSpPr/>
      </dsp:nvSpPr>
      <dsp:spPr>
        <a:xfrm>
          <a:off x="8731548" y="2134940"/>
          <a:ext cx="81457" cy="81457"/>
        </a:xfrm>
        <a:prstGeom prst="ellipse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A918FC-ED84-441A-902E-2A548AE46E7D}">
      <dsp:nvSpPr>
        <dsp:cNvPr id="0" name=""/>
        <dsp:cNvSpPr/>
      </dsp:nvSpPr>
      <dsp:spPr>
        <a:xfrm>
          <a:off x="5257800" y="1798278"/>
          <a:ext cx="2174490" cy="75478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77390"/>
              </a:lnTo>
              <a:lnTo>
                <a:pt x="2174490" y="377390"/>
              </a:lnTo>
              <a:lnTo>
                <a:pt x="2174490" y="75478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F306DC7-42AC-427A-9AD2-7BA8409DD164}">
      <dsp:nvSpPr>
        <dsp:cNvPr id="0" name=""/>
        <dsp:cNvSpPr/>
      </dsp:nvSpPr>
      <dsp:spPr>
        <a:xfrm>
          <a:off x="3083309" y="1798278"/>
          <a:ext cx="2174490" cy="754781"/>
        </a:xfrm>
        <a:custGeom>
          <a:avLst/>
          <a:gdLst/>
          <a:ahLst/>
          <a:cxnLst/>
          <a:rect l="0" t="0" r="0" b="0"/>
          <a:pathLst>
            <a:path>
              <a:moveTo>
                <a:pt x="2174490" y="0"/>
              </a:moveTo>
              <a:lnTo>
                <a:pt x="2174490" y="377390"/>
              </a:lnTo>
              <a:lnTo>
                <a:pt x="0" y="377390"/>
              </a:lnTo>
              <a:lnTo>
                <a:pt x="0" y="75478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5AECB02-0310-4C43-B7F2-815CCB4341C3}">
      <dsp:nvSpPr>
        <dsp:cNvPr id="0" name=""/>
        <dsp:cNvSpPr/>
      </dsp:nvSpPr>
      <dsp:spPr>
        <a:xfrm>
          <a:off x="3460700" y="1178"/>
          <a:ext cx="3594199" cy="179709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2600" kern="1200" dirty="0"/>
            <a:t>Διαθέσιμα </a:t>
          </a:r>
          <a:r>
            <a:rPr lang="en-US" sz="2600" kern="1200" dirty="0"/>
            <a:t>APIs</a:t>
          </a:r>
          <a:endParaRPr lang="el-GR" sz="2600" kern="1200" dirty="0"/>
        </a:p>
      </dsp:txBody>
      <dsp:txXfrm>
        <a:off x="3460700" y="1178"/>
        <a:ext cx="3594199" cy="1797099"/>
      </dsp:txXfrm>
    </dsp:sp>
    <dsp:sp modelId="{3C93C9CD-C57F-4FDC-A8B0-01DF461EA04E}">
      <dsp:nvSpPr>
        <dsp:cNvPr id="0" name=""/>
        <dsp:cNvSpPr/>
      </dsp:nvSpPr>
      <dsp:spPr>
        <a:xfrm>
          <a:off x="1286209" y="2553059"/>
          <a:ext cx="3594199" cy="179709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2600" kern="1200" dirty="0"/>
            <a:t>Χαμηλού επιπέδου</a:t>
          </a:r>
          <a:endParaRPr lang="en-US" sz="2600" kern="1200" dirty="0"/>
        </a:p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RDDs</a:t>
          </a:r>
        </a:p>
      </dsp:txBody>
      <dsp:txXfrm>
        <a:off x="1286209" y="2553059"/>
        <a:ext cx="3594199" cy="1797099"/>
      </dsp:txXfrm>
    </dsp:sp>
    <dsp:sp modelId="{E5A8F928-5979-45B9-8516-E7AD3549656C}">
      <dsp:nvSpPr>
        <dsp:cNvPr id="0" name=""/>
        <dsp:cNvSpPr/>
      </dsp:nvSpPr>
      <dsp:spPr>
        <a:xfrm>
          <a:off x="5635190" y="2553059"/>
          <a:ext cx="3594199" cy="179709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2600" kern="1200" dirty="0"/>
            <a:t>Υψηλού επιπέδου</a:t>
          </a:r>
        </a:p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Datasets, </a:t>
          </a:r>
          <a:r>
            <a:rPr lang="en-US" sz="2600" kern="1200" dirty="0" err="1"/>
            <a:t>Dataframes</a:t>
          </a:r>
          <a:r>
            <a:rPr lang="en-US" sz="2600" kern="1200" dirty="0"/>
            <a:t>, SQL</a:t>
          </a:r>
        </a:p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	</a:t>
          </a:r>
          <a:endParaRPr lang="el-GR" sz="2600" kern="1200" dirty="0"/>
        </a:p>
      </dsp:txBody>
      <dsp:txXfrm>
        <a:off x="5635190" y="2553059"/>
        <a:ext cx="3594199" cy="179709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DD09AF-0CD2-4CF0-94CF-35098F4E8B4D}">
      <dsp:nvSpPr>
        <dsp:cNvPr id="0" name=""/>
        <dsp:cNvSpPr/>
      </dsp:nvSpPr>
      <dsp:spPr>
        <a:xfrm>
          <a:off x="0" y="506529"/>
          <a:ext cx="5181600" cy="83159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A80DA38-882C-47B5-B886-26B5C15E5AAD}">
      <dsp:nvSpPr>
        <dsp:cNvPr id="0" name=""/>
        <dsp:cNvSpPr/>
      </dsp:nvSpPr>
      <dsp:spPr>
        <a:xfrm>
          <a:off x="259080" y="19449"/>
          <a:ext cx="3627120" cy="9741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097" tIns="0" rIns="137097" bIns="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1" kern="1200" dirty="0">
              <a:solidFill>
                <a:srgbClr val="FF0000"/>
              </a:solidFill>
            </a:rPr>
            <a:t>Volume</a:t>
          </a:r>
          <a:endParaRPr lang="el-GR" sz="3300" b="1" kern="1200" dirty="0">
            <a:solidFill>
              <a:srgbClr val="FF0000"/>
            </a:solidFill>
          </a:endParaRPr>
        </a:p>
      </dsp:txBody>
      <dsp:txXfrm>
        <a:off x="306635" y="67004"/>
        <a:ext cx="3532010" cy="879050"/>
      </dsp:txXfrm>
    </dsp:sp>
    <dsp:sp modelId="{2ED703A7-728A-4F4A-A950-EA210E0B4539}">
      <dsp:nvSpPr>
        <dsp:cNvPr id="0" name=""/>
        <dsp:cNvSpPr/>
      </dsp:nvSpPr>
      <dsp:spPr>
        <a:xfrm>
          <a:off x="0" y="2003409"/>
          <a:ext cx="5181600" cy="83159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4D083B-711D-4DDB-8047-79855EE843C8}">
      <dsp:nvSpPr>
        <dsp:cNvPr id="0" name=""/>
        <dsp:cNvSpPr/>
      </dsp:nvSpPr>
      <dsp:spPr>
        <a:xfrm>
          <a:off x="259080" y="1516329"/>
          <a:ext cx="3627120" cy="9741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097" tIns="0" rIns="137097" bIns="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Velocity</a:t>
          </a:r>
          <a:endParaRPr lang="el-GR" sz="3300" kern="1200" dirty="0"/>
        </a:p>
      </dsp:txBody>
      <dsp:txXfrm>
        <a:off x="306635" y="1563884"/>
        <a:ext cx="3532010" cy="879050"/>
      </dsp:txXfrm>
    </dsp:sp>
    <dsp:sp modelId="{8F53AB2E-89FC-433E-851F-C287B3CF6BF9}">
      <dsp:nvSpPr>
        <dsp:cNvPr id="0" name=""/>
        <dsp:cNvSpPr/>
      </dsp:nvSpPr>
      <dsp:spPr>
        <a:xfrm>
          <a:off x="0" y="3500289"/>
          <a:ext cx="5181600" cy="83159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7EEA144-5FE5-4DED-9DCD-51BD0A54A7B4}">
      <dsp:nvSpPr>
        <dsp:cNvPr id="0" name=""/>
        <dsp:cNvSpPr/>
      </dsp:nvSpPr>
      <dsp:spPr>
        <a:xfrm>
          <a:off x="259080" y="3013209"/>
          <a:ext cx="3627120" cy="9741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097" tIns="0" rIns="137097" bIns="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Variety</a:t>
          </a:r>
          <a:endParaRPr lang="el-GR" sz="3300" kern="1200" dirty="0"/>
        </a:p>
      </dsp:txBody>
      <dsp:txXfrm>
        <a:off x="306635" y="3060764"/>
        <a:ext cx="3532010" cy="87905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DD09AF-0CD2-4CF0-94CF-35098F4E8B4D}">
      <dsp:nvSpPr>
        <dsp:cNvPr id="0" name=""/>
        <dsp:cNvSpPr/>
      </dsp:nvSpPr>
      <dsp:spPr>
        <a:xfrm>
          <a:off x="0" y="506529"/>
          <a:ext cx="5181600" cy="83159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A80DA38-882C-47B5-B886-26B5C15E5AAD}">
      <dsp:nvSpPr>
        <dsp:cNvPr id="0" name=""/>
        <dsp:cNvSpPr/>
      </dsp:nvSpPr>
      <dsp:spPr>
        <a:xfrm>
          <a:off x="259080" y="19449"/>
          <a:ext cx="3627120" cy="9741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097" tIns="0" rIns="137097" bIns="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0" kern="1200" dirty="0">
              <a:solidFill>
                <a:schemeClr val="bg1"/>
              </a:solidFill>
            </a:rPr>
            <a:t>Volume</a:t>
          </a:r>
          <a:endParaRPr lang="el-GR" sz="3300" b="0" kern="1200" dirty="0">
            <a:solidFill>
              <a:schemeClr val="bg1"/>
            </a:solidFill>
          </a:endParaRPr>
        </a:p>
      </dsp:txBody>
      <dsp:txXfrm>
        <a:off x="306635" y="67004"/>
        <a:ext cx="3532010" cy="879050"/>
      </dsp:txXfrm>
    </dsp:sp>
    <dsp:sp modelId="{2ED703A7-728A-4F4A-A950-EA210E0B4539}">
      <dsp:nvSpPr>
        <dsp:cNvPr id="0" name=""/>
        <dsp:cNvSpPr/>
      </dsp:nvSpPr>
      <dsp:spPr>
        <a:xfrm>
          <a:off x="0" y="2003409"/>
          <a:ext cx="5181600" cy="83159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4D083B-711D-4DDB-8047-79855EE843C8}">
      <dsp:nvSpPr>
        <dsp:cNvPr id="0" name=""/>
        <dsp:cNvSpPr/>
      </dsp:nvSpPr>
      <dsp:spPr>
        <a:xfrm>
          <a:off x="259080" y="1516329"/>
          <a:ext cx="3627120" cy="9741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097" tIns="0" rIns="137097" bIns="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1" kern="1200" dirty="0">
              <a:solidFill>
                <a:srgbClr val="FF0000"/>
              </a:solidFill>
            </a:rPr>
            <a:t>Velocity</a:t>
          </a:r>
          <a:endParaRPr lang="el-GR" sz="3300" b="1" kern="1200" dirty="0">
            <a:solidFill>
              <a:srgbClr val="FF0000"/>
            </a:solidFill>
          </a:endParaRPr>
        </a:p>
      </dsp:txBody>
      <dsp:txXfrm>
        <a:off x="306635" y="1563884"/>
        <a:ext cx="3532010" cy="879050"/>
      </dsp:txXfrm>
    </dsp:sp>
    <dsp:sp modelId="{8F53AB2E-89FC-433E-851F-C287B3CF6BF9}">
      <dsp:nvSpPr>
        <dsp:cNvPr id="0" name=""/>
        <dsp:cNvSpPr/>
      </dsp:nvSpPr>
      <dsp:spPr>
        <a:xfrm>
          <a:off x="0" y="3500289"/>
          <a:ext cx="5181600" cy="83159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7EEA144-5FE5-4DED-9DCD-51BD0A54A7B4}">
      <dsp:nvSpPr>
        <dsp:cNvPr id="0" name=""/>
        <dsp:cNvSpPr/>
      </dsp:nvSpPr>
      <dsp:spPr>
        <a:xfrm>
          <a:off x="259080" y="3013209"/>
          <a:ext cx="3627120" cy="9741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097" tIns="0" rIns="137097" bIns="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Variety</a:t>
          </a:r>
          <a:endParaRPr lang="el-GR" sz="3300" kern="1200" dirty="0"/>
        </a:p>
      </dsp:txBody>
      <dsp:txXfrm>
        <a:off x="306635" y="3060764"/>
        <a:ext cx="3532010" cy="87905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DD09AF-0CD2-4CF0-94CF-35098F4E8B4D}">
      <dsp:nvSpPr>
        <dsp:cNvPr id="0" name=""/>
        <dsp:cNvSpPr/>
      </dsp:nvSpPr>
      <dsp:spPr>
        <a:xfrm>
          <a:off x="0" y="506529"/>
          <a:ext cx="5181600" cy="83159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A80DA38-882C-47B5-B886-26B5C15E5AAD}">
      <dsp:nvSpPr>
        <dsp:cNvPr id="0" name=""/>
        <dsp:cNvSpPr/>
      </dsp:nvSpPr>
      <dsp:spPr>
        <a:xfrm>
          <a:off x="259080" y="19449"/>
          <a:ext cx="3627120" cy="9741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097" tIns="0" rIns="137097" bIns="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0" kern="1200" dirty="0">
              <a:solidFill>
                <a:schemeClr val="bg1"/>
              </a:solidFill>
            </a:rPr>
            <a:t>Volume</a:t>
          </a:r>
          <a:endParaRPr lang="el-GR" sz="3300" b="0" kern="1200" dirty="0">
            <a:solidFill>
              <a:schemeClr val="bg1"/>
            </a:solidFill>
          </a:endParaRPr>
        </a:p>
      </dsp:txBody>
      <dsp:txXfrm>
        <a:off x="306635" y="67004"/>
        <a:ext cx="3532010" cy="879050"/>
      </dsp:txXfrm>
    </dsp:sp>
    <dsp:sp modelId="{2ED703A7-728A-4F4A-A950-EA210E0B4539}">
      <dsp:nvSpPr>
        <dsp:cNvPr id="0" name=""/>
        <dsp:cNvSpPr/>
      </dsp:nvSpPr>
      <dsp:spPr>
        <a:xfrm>
          <a:off x="0" y="2003409"/>
          <a:ext cx="5181600" cy="83159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4D083B-711D-4DDB-8047-79855EE843C8}">
      <dsp:nvSpPr>
        <dsp:cNvPr id="0" name=""/>
        <dsp:cNvSpPr/>
      </dsp:nvSpPr>
      <dsp:spPr>
        <a:xfrm>
          <a:off x="259080" y="1516329"/>
          <a:ext cx="3627120" cy="9741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097" tIns="0" rIns="137097" bIns="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0" kern="1200" dirty="0">
              <a:solidFill>
                <a:schemeClr val="bg1"/>
              </a:solidFill>
            </a:rPr>
            <a:t>Velocity</a:t>
          </a:r>
          <a:endParaRPr lang="el-GR" sz="3300" b="0" kern="1200" dirty="0">
            <a:solidFill>
              <a:schemeClr val="bg1"/>
            </a:solidFill>
          </a:endParaRPr>
        </a:p>
      </dsp:txBody>
      <dsp:txXfrm>
        <a:off x="306635" y="1563884"/>
        <a:ext cx="3532010" cy="879050"/>
      </dsp:txXfrm>
    </dsp:sp>
    <dsp:sp modelId="{8F53AB2E-89FC-433E-851F-C287B3CF6BF9}">
      <dsp:nvSpPr>
        <dsp:cNvPr id="0" name=""/>
        <dsp:cNvSpPr/>
      </dsp:nvSpPr>
      <dsp:spPr>
        <a:xfrm>
          <a:off x="0" y="3500289"/>
          <a:ext cx="5181600" cy="83159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7EEA144-5FE5-4DED-9DCD-51BD0A54A7B4}">
      <dsp:nvSpPr>
        <dsp:cNvPr id="0" name=""/>
        <dsp:cNvSpPr/>
      </dsp:nvSpPr>
      <dsp:spPr>
        <a:xfrm>
          <a:off x="259080" y="3013209"/>
          <a:ext cx="3627120" cy="9741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097" tIns="0" rIns="137097" bIns="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1" kern="1200" dirty="0">
              <a:solidFill>
                <a:srgbClr val="FF0000"/>
              </a:solidFill>
            </a:rPr>
            <a:t>Variety</a:t>
          </a:r>
          <a:endParaRPr lang="el-GR" sz="3300" b="1" kern="1200" dirty="0">
            <a:solidFill>
              <a:srgbClr val="FF0000"/>
            </a:solidFill>
          </a:endParaRPr>
        </a:p>
      </dsp:txBody>
      <dsp:txXfrm>
        <a:off x="306635" y="3060764"/>
        <a:ext cx="3532010" cy="87905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1674C0-431B-446A-878D-3847D42FF784}">
      <dsp:nvSpPr>
        <dsp:cNvPr id="0" name=""/>
        <dsp:cNvSpPr/>
      </dsp:nvSpPr>
      <dsp:spPr>
        <a:xfrm>
          <a:off x="0" y="449448"/>
          <a:ext cx="5115491" cy="199134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2300" kern="1200"/>
            <a:t>Η φιλαλήθεια αφορά τη συντεταγμένη προσπάθεια αποφυγής συσσώρευσης μη έγκυρων δεδομένων καθώς και δεδομένων που απλά προσθέτουν «θόρυβο» στο σύστημα.</a:t>
          </a:r>
          <a:endParaRPr lang="en-US" sz="2300" kern="1200"/>
        </a:p>
      </dsp:txBody>
      <dsp:txXfrm>
        <a:off x="97209" y="546657"/>
        <a:ext cx="4921073" cy="1796922"/>
      </dsp:txXfrm>
    </dsp:sp>
    <dsp:sp modelId="{586BFB4A-FF53-41C1-A2EB-1A75C18EF42B}">
      <dsp:nvSpPr>
        <dsp:cNvPr id="0" name=""/>
        <dsp:cNvSpPr/>
      </dsp:nvSpPr>
      <dsp:spPr>
        <a:xfrm>
          <a:off x="0" y="2507029"/>
          <a:ext cx="5115491" cy="1991340"/>
        </a:xfrm>
        <a:prstGeom prst="round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2300" kern="1200"/>
            <a:t>Σχετίζεται με την απομάκρυνση δεδομένων που είναι: ασυνεπή, σε πολλαπλά αντίτυπα, που έχει λήξει ο κύκλος ζωής τους κ.α.</a:t>
          </a:r>
          <a:endParaRPr lang="en-US" sz="2300" kern="1200"/>
        </a:p>
      </dsp:txBody>
      <dsp:txXfrm>
        <a:off x="97209" y="2604238"/>
        <a:ext cx="4921073" cy="179692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01A2220-733D-464F-B6A0-825BFC0638E2}">
      <dsp:nvSpPr>
        <dsp:cNvPr id="0" name=""/>
        <dsp:cNvSpPr/>
      </dsp:nvSpPr>
      <dsp:spPr>
        <a:xfrm>
          <a:off x="0" y="37687"/>
          <a:ext cx="6269038" cy="178425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2500" kern="1200" dirty="0"/>
            <a:t>Εφαρμογές που λειτουργούν εφόσον τα δεδομένα «χωράνε» στην κύρια μνήμη του υπολογιστή (απλά προγράμματα σε </a:t>
          </a:r>
          <a:r>
            <a:rPr lang="en-US" sz="2500" kern="1200" dirty="0"/>
            <a:t>Python, R, Java, C, C++, Rust, …</a:t>
          </a:r>
          <a:r>
            <a:rPr lang="el-GR" sz="2500" kern="1200" dirty="0"/>
            <a:t>)</a:t>
          </a:r>
          <a:endParaRPr lang="en-US" sz="2500" kern="1200" dirty="0"/>
        </a:p>
      </dsp:txBody>
      <dsp:txXfrm>
        <a:off x="87100" y="124787"/>
        <a:ext cx="6094838" cy="1610050"/>
      </dsp:txXfrm>
    </dsp:sp>
    <dsp:sp modelId="{089CBEE7-00AC-4444-BDDE-34E9DAD2BAB7}">
      <dsp:nvSpPr>
        <dsp:cNvPr id="0" name=""/>
        <dsp:cNvSpPr/>
      </dsp:nvSpPr>
      <dsp:spPr>
        <a:xfrm>
          <a:off x="0" y="1893937"/>
          <a:ext cx="6269038" cy="1784250"/>
        </a:xfrm>
        <a:prstGeom prst="roundRect">
          <a:avLst/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2500" kern="1200" dirty="0"/>
            <a:t>Εφαρμογές που επιτρέπουν </a:t>
          </a:r>
          <a:r>
            <a:rPr lang="en-US" sz="2500" kern="1200" dirty="0"/>
            <a:t>“out of core” </a:t>
          </a:r>
          <a:r>
            <a:rPr lang="el-GR" sz="2500" kern="1200" dirty="0"/>
            <a:t>επεξεργασία (βάσεις δεδομένων: </a:t>
          </a:r>
          <a:r>
            <a:rPr lang="en-US" sz="2500" kern="1200" dirty="0"/>
            <a:t>Oracle, DB2, </a:t>
          </a:r>
          <a:r>
            <a:rPr lang="en-US" sz="2500" kern="1200" dirty="0" err="1"/>
            <a:t>Postgress</a:t>
          </a:r>
          <a:r>
            <a:rPr lang="en-US" sz="2500" kern="1200" dirty="0"/>
            <a:t>, </a:t>
          </a:r>
          <a:r>
            <a:rPr lang="en-US" sz="2500" kern="1200" dirty="0" err="1"/>
            <a:t>MySql</a:t>
          </a:r>
          <a:r>
            <a:rPr lang="en-US" sz="2500" kern="1200" dirty="0"/>
            <a:t>, …</a:t>
          </a:r>
          <a:r>
            <a:rPr lang="el-GR" sz="2500" kern="1200" dirty="0"/>
            <a:t>)</a:t>
          </a:r>
          <a:endParaRPr lang="en-US" sz="2500" kern="1200" dirty="0"/>
        </a:p>
      </dsp:txBody>
      <dsp:txXfrm>
        <a:off x="87100" y="1981037"/>
        <a:ext cx="6094838" cy="1610050"/>
      </dsp:txXfrm>
    </dsp:sp>
    <dsp:sp modelId="{D0F0F8CA-C8A8-4D88-B500-7EF74B908A6D}">
      <dsp:nvSpPr>
        <dsp:cNvPr id="0" name=""/>
        <dsp:cNvSpPr/>
      </dsp:nvSpPr>
      <dsp:spPr>
        <a:xfrm>
          <a:off x="0" y="3750187"/>
          <a:ext cx="6269038" cy="1784250"/>
        </a:xfrm>
        <a:prstGeom prst="round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2500" kern="1200" dirty="0"/>
            <a:t>Εφαρμογές που μπορούν να κάνουν χρήση μεγάλου αριθμού χαμηλού κόστους υπολογιστών (</a:t>
          </a:r>
          <a:r>
            <a:rPr lang="en-US" sz="2500" kern="1200" dirty="0"/>
            <a:t>scale out</a:t>
          </a:r>
          <a:r>
            <a:rPr lang="el-GR" sz="2500" kern="1200" dirty="0"/>
            <a:t>)</a:t>
          </a:r>
          <a:endParaRPr lang="en-US" sz="2500" kern="1200" dirty="0"/>
        </a:p>
      </dsp:txBody>
      <dsp:txXfrm>
        <a:off x="87100" y="3837287"/>
        <a:ext cx="6094838" cy="161005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A9EEA7-DCD3-4A3C-AF37-B785E1CFAD74}">
      <dsp:nvSpPr>
        <dsp:cNvPr id="0" name=""/>
        <dsp:cNvSpPr/>
      </dsp:nvSpPr>
      <dsp:spPr>
        <a:xfrm>
          <a:off x="0" y="22090"/>
          <a:ext cx="6559049" cy="1918068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2000" b="1" kern="1200" dirty="0"/>
            <a:t>Στο παρελθόν</a:t>
          </a:r>
          <a:r>
            <a:rPr lang="el-GR" sz="2000" kern="1200" dirty="0"/>
            <a:t>: Αν η διάσταση του προβλήματος είναι </a:t>
          </a:r>
          <a:r>
            <a:rPr lang="en-US" sz="2000" b="1" i="1" kern="1200" dirty="0"/>
            <a:t>n</a:t>
          </a:r>
          <a:r>
            <a:rPr lang="en-US" sz="2000" kern="1200" dirty="0"/>
            <a:t> </a:t>
          </a:r>
          <a:r>
            <a:rPr lang="el-GR" sz="2000" kern="1200" dirty="0"/>
            <a:t>τότε ζητείται αλγόριθμος που να επιλύει το πρόβλημα σε </a:t>
          </a:r>
          <a:r>
            <a:rPr lang="el-GR" sz="2000" kern="1200" dirty="0" err="1"/>
            <a:t>πολυωνυμικό</a:t>
          </a:r>
          <a:r>
            <a:rPr lang="el-GR" sz="2000" kern="1200" dirty="0"/>
            <a:t> χρόνο (δλδ εκτελώντας το πολύ </a:t>
          </a:r>
          <a14:m xmlns:a14="http://schemas.microsoft.com/office/drawing/2010/main">
            <m:oMath xmlns:m="http://schemas.openxmlformats.org/officeDocument/2006/math">
              <m:sSup>
                <m:sSupPr>
                  <m:ctrlPr>
                    <a:rPr lang="el-GR" sz="2000" i="1" kern="1200" smtClean="0">
                      <a:latin typeface="Cambria Math" panose="02040503050406030204" pitchFamily="18" charset="0"/>
                    </a:rPr>
                  </m:ctrlPr>
                </m:sSupPr>
                <m:e>
                  <m:r>
                    <a:rPr lang="en-US" sz="2000" b="0" i="1" kern="1200" smtClean="0">
                      <a:latin typeface="Cambria Math" panose="02040503050406030204" pitchFamily="18" charset="0"/>
                    </a:rPr>
                    <m:t>𝑛</m:t>
                  </m:r>
                </m:e>
                <m:sup>
                  <m:r>
                    <a:rPr lang="en-US" sz="2000" b="0" i="1" kern="1200" smtClean="0">
                      <a:latin typeface="Cambria Math" panose="02040503050406030204" pitchFamily="18" charset="0"/>
                    </a:rPr>
                    <m:t>𝑘</m:t>
                  </m:r>
                </m:sup>
              </m:sSup>
            </m:oMath>
          </a14:m>
          <a:r>
            <a:rPr lang="en-US" sz="2000" kern="1200" dirty="0"/>
            <a:t> </a:t>
          </a:r>
          <a:r>
            <a:rPr lang="el-GR" sz="2000" kern="1200" dirty="0"/>
            <a:t>λειτουργίες με </a:t>
          </a:r>
          <a:r>
            <a:rPr lang="en-US" sz="2000" b="1" i="1" kern="1200" dirty="0"/>
            <a:t>k</a:t>
          </a:r>
          <a:r>
            <a:rPr lang="en-US" sz="2000" kern="1200" dirty="0"/>
            <a:t> </a:t>
          </a:r>
          <a:r>
            <a:rPr lang="el-GR" sz="2000" kern="1200" dirty="0"/>
            <a:t>μια αριθμητική σταθερά)</a:t>
          </a:r>
          <a:endParaRPr lang="en-US" sz="2000" kern="1200" dirty="0"/>
        </a:p>
      </dsp:txBody>
      <dsp:txXfrm>
        <a:off x="93632" y="115722"/>
        <a:ext cx="6371785" cy="1730804"/>
      </dsp:txXfrm>
    </dsp:sp>
    <dsp:sp modelId="{25FB5898-E435-4BBC-BD76-77A923DC0693}">
      <dsp:nvSpPr>
        <dsp:cNvPr id="0" name=""/>
        <dsp:cNvSpPr/>
      </dsp:nvSpPr>
      <dsp:spPr>
        <a:xfrm>
          <a:off x="0" y="1997759"/>
          <a:ext cx="6559049" cy="1918068"/>
        </a:xfrm>
        <a:prstGeom prst="roundRect">
          <a:avLst/>
        </a:prstGeom>
        <a:solidFill>
          <a:schemeClr val="accent5">
            <a:hueOff val="-3676672"/>
            <a:satOff val="-5114"/>
            <a:lumOff val="-196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2000" b="1" kern="1200" dirty="0"/>
            <a:t>Σήμερα</a:t>
          </a:r>
          <a:r>
            <a:rPr lang="el-GR" sz="2000" kern="1200" dirty="0"/>
            <a:t>: Αν η διάσταση του προβλήματος είναι </a:t>
          </a:r>
          <a:r>
            <a:rPr lang="en-US" sz="2000" b="1" i="1" kern="1200" dirty="0"/>
            <a:t>n</a:t>
          </a:r>
          <a:r>
            <a:rPr lang="en-US" sz="2000" kern="1200" dirty="0"/>
            <a:t> </a:t>
          </a:r>
          <a:r>
            <a:rPr lang="el-GR" sz="2000" kern="1200" dirty="0"/>
            <a:t>τότε ζητείται αλγόριθμος που να επιλύει το πρόβλημα σε </a:t>
          </a:r>
          <a14:m xmlns:a14="http://schemas.microsoft.com/office/drawing/2010/main">
            <m:oMath xmlns:m="http://schemas.openxmlformats.org/officeDocument/2006/math">
              <m:f>
                <m:fPr>
                  <m:ctrlPr>
                    <a:rPr lang="el-GR" sz="2000" i="1" kern="1200" smtClean="0">
                      <a:latin typeface="Cambria Math" panose="02040503050406030204" pitchFamily="18" charset="0"/>
                    </a:rPr>
                  </m:ctrlPr>
                </m:fPr>
                <m:num>
                  <m:sSup>
                    <m:sSupPr>
                      <m:ctrlPr>
                        <a:rPr lang="el-GR" sz="2000" i="1" kern="1200" smtClean="0">
                          <a:latin typeface="Cambria Math" panose="02040503050406030204" pitchFamily="18" charset="0"/>
                        </a:rPr>
                      </m:ctrlPr>
                    </m:sSupPr>
                    <m:e>
                      <m:r>
                        <a:rPr lang="en-US" sz="2000" b="0" i="1" kern="1200" smtClean="0">
                          <a:latin typeface="Cambria Math" panose="02040503050406030204" pitchFamily="18" charset="0"/>
                        </a:rPr>
                        <m:t>𝑛</m:t>
                      </m:r>
                    </m:e>
                    <m:sup>
                      <m:r>
                        <a:rPr lang="en-US" sz="2000" b="0" i="1" kern="1200" smtClean="0">
                          <a:latin typeface="Cambria Math" panose="02040503050406030204" pitchFamily="18" charset="0"/>
                        </a:rPr>
                        <m:t>𝑘</m:t>
                      </m:r>
                    </m:sup>
                  </m:sSup>
                </m:num>
                <m:den>
                  <m:r>
                    <a:rPr lang="en-US" sz="2000" b="0" i="1" kern="1200" smtClean="0">
                      <a:latin typeface="Cambria Math" panose="02040503050406030204" pitchFamily="18" charset="0"/>
                    </a:rPr>
                    <m:t>𝑐</m:t>
                  </m:r>
                </m:den>
              </m:f>
            </m:oMath>
          </a14:m>
          <a:r>
            <a:rPr lang="en-US" sz="2000" kern="1200" dirty="0"/>
            <a:t> </a:t>
          </a:r>
          <a:r>
            <a:rPr lang="el-GR" sz="2000" kern="1200" dirty="0"/>
            <a:t>χρόνο όπου </a:t>
          </a:r>
          <a:r>
            <a:rPr lang="en-US" sz="2000" b="1" i="1" kern="1200" dirty="0"/>
            <a:t>c</a:t>
          </a:r>
          <a:r>
            <a:rPr lang="en-US" sz="2000" kern="1200" dirty="0"/>
            <a:t> </a:t>
          </a:r>
          <a:r>
            <a:rPr lang="el-GR" sz="2000" kern="1200" dirty="0"/>
            <a:t>είναι ένα μεγάλο πλήθος υπολογιστών που μπορούν να διατεθούν (δλδ ζητούνται </a:t>
          </a:r>
          <a:r>
            <a:rPr lang="el-GR" sz="2000" kern="1200" dirty="0" err="1"/>
            <a:t>πολυωνυμικοί</a:t>
          </a:r>
          <a:r>
            <a:rPr lang="el-GR" sz="2000" kern="1200" dirty="0"/>
            <a:t> αλγόριθμοι που να μπορούν να </a:t>
          </a:r>
          <a:r>
            <a:rPr lang="el-GR" sz="2000" kern="1200" dirty="0" err="1"/>
            <a:t>παραλληλοποιηθούν</a:t>
          </a:r>
          <a:r>
            <a:rPr lang="el-GR" sz="2000" kern="1200" dirty="0"/>
            <a:t>)</a:t>
          </a:r>
          <a:endParaRPr lang="en-US" sz="2000" kern="1200" dirty="0"/>
        </a:p>
      </dsp:txBody>
      <dsp:txXfrm>
        <a:off x="93632" y="2091391"/>
        <a:ext cx="6371785" cy="1730804"/>
      </dsp:txXfrm>
    </dsp:sp>
    <dsp:sp modelId="{813C0D87-3C30-4026-ACAE-7445C6C57F12}">
      <dsp:nvSpPr>
        <dsp:cNvPr id="0" name=""/>
        <dsp:cNvSpPr/>
      </dsp:nvSpPr>
      <dsp:spPr>
        <a:xfrm>
          <a:off x="0" y="3973428"/>
          <a:ext cx="6559049" cy="1918068"/>
        </a:xfrm>
        <a:prstGeom prst="roundRect">
          <a:avLst/>
        </a:prstGeom>
        <a:solidFill>
          <a:schemeClr val="accent5">
            <a:hueOff val="-7353344"/>
            <a:satOff val="-10228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2000" b="1" kern="1200" dirty="0"/>
            <a:t>Στο μέλλον αλλά και σήμερα</a:t>
          </a:r>
          <a:r>
            <a:rPr lang="el-GR" sz="2000" kern="1200" dirty="0"/>
            <a:t>: </a:t>
          </a:r>
          <a:r>
            <a:rPr lang="en-US" sz="2000" kern="1200" dirty="0"/>
            <a:t>streaming </a:t>
          </a:r>
          <a:r>
            <a:rPr lang="el-GR" sz="2000" kern="1200" dirty="0"/>
            <a:t>δεδομένα (δεδομένα που έρχονται συνεχώς), είναι πρακτικό να γίνεται ένα μόνο πέρασμα από τα δεδομένα, αποδεκτή πολυπλοκότητα μπορεί να είναι το πολύ Ο(</a:t>
          </a:r>
          <a:r>
            <a:rPr lang="en-US" sz="2000" kern="1200" dirty="0" err="1"/>
            <a:t>nlogn</a:t>
          </a:r>
          <a:r>
            <a:rPr lang="el-GR" sz="2000" kern="1200" dirty="0"/>
            <a:t>)</a:t>
          </a:r>
          <a:endParaRPr lang="en-US" sz="2000" kern="1200" dirty="0"/>
        </a:p>
      </dsp:txBody>
      <dsp:txXfrm>
        <a:off x="93632" y="4067060"/>
        <a:ext cx="6371785" cy="1730804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579C54-B8A7-41CB-AC0C-066F5D72B794}">
      <dsp:nvSpPr>
        <dsp:cNvPr id="0" name=""/>
        <dsp:cNvSpPr/>
      </dsp:nvSpPr>
      <dsp:spPr>
        <a:xfrm>
          <a:off x="2849" y="0"/>
          <a:ext cx="1709928" cy="2088642"/>
        </a:xfrm>
        <a:prstGeom prst="upArrow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C64EDE6-A0AF-43E4-A5B0-DA3610F77890}">
      <dsp:nvSpPr>
        <dsp:cNvPr id="0" name=""/>
        <dsp:cNvSpPr/>
      </dsp:nvSpPr>
      <dsp:spPr>
        <a:xfrm>
          <a:off x="1764075" y="0"/>
          <a:ext cx="2901696" cy="20886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0" rIns="142240" bIns="14224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2000" b="0" i="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ΘΕΤΙΚΑ</a:t>
          </a:r>
          <a:endParaRPr lang="el-GR" sz="24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l-GR" sz="1800" b="0" i="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Γρήγορη και οικονομική επεξεργασία δεδομένων</a:t>
          </a:r>
          <a:endParaRPr lang="el-GR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l-GR" sz="1800" kern="1200" dirty="0"/>
            <a:t>Χειρισμός τεράστιων ποσοτήτων αδόμητων δεδομένων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l-GR" sz="1800" kern="1200" dirty="0"/>
            <a:t>Αυξημένη ζήτηση για </a:t>
          </a:r>
          <a:r>
            <a:rPr lang="en-US" sz="1800" kern="1200" dirty="0"/>
            <a:t>data analytics</a:t>
          </a:r>
          <a:endParaRPr lang="el-GR" sz="1800" kern="1200" dirty="0"/>
        </a:p>
      </dsp:txBody>
      <dsp:txXfrm>
        <a:off x="1764075" y="0"/>
        <a:ext cx="2901696" cy="2088642"/>
      </dsp:txXfrm>
    </dsp:sp>
    <dsp:sp modelId="{E4135B8E-C3E0-4DD4-8E06-428818C29F13}">
      <dsp:nvSpPr>
        <dsp:cNvPr id="0" name=""/>
        <dsp:cNvSpPr/>
      </dsp:nvSpPr>
      <dsp:spPr>
        <a:xfrm>
          <a:off x="515828" y="2262695"/>
          <a:ext cx="1709928" cy="2088642"/>
        </a:xfrm>
        <a:prstGeom prst="downArrow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6DA16A8-0BDA-48C3-8CC3-18E774996ADA}">
      <dsp:nvSpPr>
        <dsp:cNvPr id="0" name=""/>
        <dsp:cNvSpPr/>
      </dsp:nvSpPr>
      <dsp:spPr>
        <a:xfrm>
          <a:off x="2277054" y="2262695"/>
          <a:ext cx="2901696" cy="20886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0" rIns="142240" bIns="14224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2000" b="0" i="0" kern="1200" dirty="0"/>
            <a:t>ΑΡΝΗΤΙΚΑ </a:t>
          </a:r>
          <a:endParaRPr lang="el-GR" sz="20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l-GR" sz="1800" b="0" i="0" kern="1200" dirty="0"/>
            <a:t>Ασφάλεια – </a:t>
          </a:r>
          <a:r>
            <a:rPr lang="el-GR" sz="1800" b="0" i="0" kern="1200" dirty="0" err="1"/>
            <a:t>ιδιωτικότητα</a:t>
          </a:r>
          <a:endParaRPr lang="el-GR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l-GR" sz="1800" b="0" i="0" kern="1200" dirty="0"/>
            <a:t>Χαμηλή διαθεσιμότητα εξειδικευμένου προσωπικού</a:t>
          </a:r>
          <a:endParaRPr lang="el-GR" sz="1800" kern="1200" dirty="0"/>
        </a:p>
      </dsp:txBody>
      <dsp:txXfrm>
        <a:off x="2277054" y="2262695"/>
        <a:ext cx="2901696" cy="2088642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AA8234-9BEB-4A03-89C6-0B1E35A43FED}">
      <dsp:nvSpPr>
        <dsp:cNvPr id="0" name=""/>
        <dsp:cNvSpPr/>
      </dsp:nvSpPr>
      <dsp:spPr>
        <a:xfrm>
          <a:off x="0" y="519758"/>
          <a:ext cx="5115491" cy="1268206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800" kern="1200" dirty="0"/>
            <a:t>Το </a:t>
          </a:r>
          <a:r>
            <a:rPr lang="en-US" sz="1800" kern="1200" dirty="0"/>
            <a:t>Apache Spark </a:t>
          </a:r>
          <a:r>
            <a:rPr lang="el-GR" sz="1800" kern="1200" dirty="0"/>
            <a:t>είναι ένα </a:t>
          </a:r>
          <a:r>
            <a:rPr lang="en-US" sz="1800" kern="1200" dirty="0"/>
            <a:t>framework </a:t>
          </a:r>
          <a:r>
            <a:rPr lang="el-GR" sz="1800" kern="1200" dirty="0"/>
            <a:t>γενικού σκοπού που επιτρέπει κατανεμημένη</a:t>
          </a:r>
          <a:r>
            <a:rPr lang="en-US" sz="1800" kern="1200" dirty="0"/>
            <a:t> </a:t>
          </a:r>
          <a:r>
            <a:rPr lang="el-GR" sz="1800" kern="1200" dirty="0"/>
            <a:t>επεξεργασία σε συστάδες υπολογιστών</a:t>
          </a:r>
          <a:endParaRPr lang="en-US" sz="1800" kern="1200" dirty="0"/>
        </a:p>
      </dsp:txBody>
      <dsp:txXfrm>
        <a:off x="61909" y="581667"/>
        <a:ext cx="4991673" cy="1144388"/>
      </dsp:txXfrm>
    </dsp:sp>
    <dsp:sp modelId="{DE9D0AD1-5A98-46C6-8312-0F1FDAB512F7}">
      <dsp:nvSpPr>
        <dsp:cNvPr id="0" name=""/>
        <dsp:cNvSpPr/>
      </dsp:nvSpPr>
      <dsp:spPr>
        <a:xfrm>
          <a:off x="0" y="1839805"/>
          <a:ext cx="5115491" cy="1268206"/>
        </a:xfrm>
        <a:prstGeom prst="roundRect">
          <a:avLst/>
        </a:prstGeom>
        <a:solidFill>
          <a:schemeClr val="accent5">
            <a:hueOff val="-3676672"/>
            <a:satOff val="-5114"/>
            <a:lumOff val="-196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800" kern="1200" dirty="0"/>
            <a:t>Μπορεί να θεωρηθεί ως μηχανή επεξεργασίας (</a:t>
          </a:r>
          <a:r>
            <a:rPr lang="en-US" sz="1800" kern="1200" dirty="0"/>
            <a:t>processing engine</a:t>
          </a:r>
          <a:r>
            <a:rPr lang="el-GR" sz="1800" kern="1200" dirty="0"/>
            <a:t>)</a:t>
          </a:r>
          <a:r>
            <a:rPr lang="en-US" sz="1800" kern="1200" dirty="0"/>
            <a:t> </a:t>
          </a:r>
          <a:r>
            <a:rPr lang="el-GR" sz="1800" kern="1200" dirty="0"/>
            <a:t>που δίνει έμφαση σε</a:t>
          </a:r>
          <a:r>
            <a:rPr lang="en-US" sz="1800" kern="1200" dirty="0"/>
            <a:t> </a:t>
          </a:r>
          <a:r>
            <a:rPr lang="el-GR" sz="1800" kern="1200" dirty="0"/>
            <a:t>ταχύτητα</a:t>
          </a:r>
          <a:r>
            <a:rPr lang="en-US" sz="1800" kern="1200" dirty="0"/>
            <a:t> </a:t>
          </a:r>
          <a:r>
            <a:rPr lang="el-GR" sz="1800" kern="1200" dirty="0"/>
            <a:t>και ευκολία χρήσης ενώ παράλληλα παρέχει δυνατότητες προχωρημένης ανάλυσης δεδομένων </a:t>
          </a:r>
          <a:endParaRPr lang="en-US" sz="1800" kern="1200" dirty="0"/>
        </a:p>
      </dsp:txBody>
      <dsp:txXfrm>
        <a:off x="61909" y="1901714"/>
        <a:ext cx="4991673" cy="1144388"/>
      </dsp:txXfrm>
    </dsp:sp>
    <dsp:sp modelId="{106B9A47-956E-4D9B-A6C1-3BE81A1025D3}">
      <dsp:nvSpPr>
        <dsp:cNvPr id="0" name=""/>
        <dsp:cNvSpPr/>
      </dsp:nvSpPr>
      <dsp:spPr>
        <a:xfrm>
          <a:off x="0" y="3159852"/>
          <a:ext cx="5115491" cy="1268206"/>
        </a:xfrm>
        <a:prstGeom prst="roundRect">
          <a:avLst/>
        </a:prstGeom>
        <a:solidFill>
          <a:schemeClr val="accent5">
            <a:hueOff val="-7353344"/>
            <a:satOff val="-10228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800" kern="1200" dirty="0"/>
            <a:t>Εφόσον είναι δυνατόν διατηρεί τα δεδομένα στη κύρια μνήμη των </a:t>
          </a:r>
          <a:r>
            <a:rPr lang="en-US" sz="1800" kern="1200" dirty="0"/>
            <a:t>executors </a:t>
          </a:r>
          <a:r>
            <a:rPr lang="el-GR" sz="1800" kern="1200" dirty="0"/>
            <a:t>(</a:t>
          </a:r>
          <a:r>
            <a:rPr lang="en-US" sz="1800" kern="1200" dirty="0"/>
            <a:t>2x </a:t>
          </a:r>
          <a:r>
            <a:rPr lang="el-GR" sz="1800" kern="1200" dirty="0"/>
            <a:t>έως 100</a:t>
          </a:r>
          <a:r>
            <a:rPr lang="en-US" sz="1800" kern="1200" dirty="0"/>
            <a:t>x</a:t>
          </a:r>
          <a:r>
            <a:rPr lang="el-GR" sz="1800" kern="1200" dirty="0"/>
            <a:t> ταχύτερο από το </a:t>
          </a:r>
          <a:r>
            <a:rPr lang="en-US" sz="1800" kern="1200" dirty="0"/>
            <a:t>Hadoop MapReduce </a:t>
          </a:r>
          <a:r>
            <a:rPr lang="el-GR" sz="1800" kern="1200" dirty="0"/>
            <a:t>για συγκεκριμένες εργασίες)</a:t>
          </a:r>
          <a:endParaRPr lang="en-US" sz="1800" kern="1200" dirty="0"/>
        </a:p>
      </dsp:txBody>
      <dsp:txXfrm>
        <a:off x="61909" y="3221761"/>
        <a:ext cx="4991673" cy="114438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17/3/layout/DropPinTimeline">
  <dgm:title val="Drop Pin Timeline"/>
  <dgm:desc val="Use to show a list of events in chronological order. An invisible box next to the pin contains the date and the description is immediately below. It can display a medium amount of text and medium length date format."/>
  <dgm:catLst>
    <dgm:cat type="timeline" pri="500"/>
    <dgm:cat type="process" pri="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">
    <dgm:varLst>
      <dgm:chMax/>
      <dgm:chPref/>
      <dgm:animLvl val="lvl"/>
    </dgm:varLst>
    <dgm:alg type="composite"/>
    <dgm:shape xmlns:r="http://schemas.openxmlformats.org/officeDocument/2006/relationships" r:blip="">
      <dgm:adjLst/>
    </dgm:shape>
    <dgm:constrLst>
      <dgm:constr type="w" for="ch" forName="divider" refType="w"/>
      <dgm:constr type="h" for="ch" forName="divider"/>
      <dgm:constr type="ctrY" for="ch" forName="divider" refType="h" fact="0.5"/>
      <dgm:constr type="l" for="ch" forName="divider"/>
      <dgm:constr type="w" for="ch" forName="nodes" refType="w"/>
      <dgm:constr type="h" for="ch" forName="nodes" refType="h" fact="0.8"/>
      <dgm:constr type="ctrY" for="ch" forName="nodes" refType="h" fact="0.5"/>
    </dgm:constrLst>
    <dgm:layoutNode name="divider" styleLbl="fgAcc1">
      <dgm:alg type="sp"/>
      <dgm:choose name="ArrowShape">
        <dgm:if name="ArrowShapeLTR" func="var" arg="dir" op="equ" val="norm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 w="19050">
                    <a:solidFill>
                      <a:srgbClr val="000000"/>
                    </a:solidFill>
                    <a:tailEnd type="triangle" w="lg" len="lg"/>
                  </a:ln>
                </dgm1612:spPr>
              </a:ext>
            </dgm:extLst>
          </dgm:shape>
        </dgm:if>
        <dgm:else name="ArrowShapeRTL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>
                    <a:solidFill>
                      <a:srgbClr val="000000"/>
                    </a:solidFill>
                    <a:headEnd type="triangle" w="lg" len="lg"/>
                  </a:ln>
                </dgm1612:spPr>
              </a:ext>
            </dgm:extLst>
          </dgm:shape>
        </dgm:else>
      </dgm:choose>
      <dgm:presOf/>
      <dgm:constrLst/>
      <dgm:ruleLst/>
    </dgm:layoutNode>
    <dgm:layoutNode name="nodes">
      <dgm:varLst>
        <dgm:chMax/>
        <dgm:chPref/>
        <dgm:animLvl val="lvl"/>
      </dgm:varLst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constrLst>
        <dgm:constr type="primFontSz" for="des" forName="L1TextContainer" val="20"/>
        <dgm:constr type="primFontSz" for="des" forName="L2TextContainer" refType="primFontSz" refFor="des" refForName="L1TextContainer" op="equ" fact="0.75"/>
        <dgm:constr type="w" for="ch" forName="composite" refType="w"/>
        <dgm:constr type="h" for="ch" forName="composite" refType="h"/>
        <dgm:constr type="w" for="ch" forName="spaceBetweenRectangles" refType="w" refFor="ch" refForName="composite" fact="-0.5"/>
        <dgm:constr type="w" for="ch" ptType="sibTrans" op="equ"/>
        <dgm:constr type="primFontSz" for="des" forName="L1TextContainer" op="equ"/>
        <dgm:constr type="primFontSz" for="des" forName="L2TextContainer" op="equ"/>
        <dgm:constr type="primFontSz" for="des" forName="L1TextContainer1" val="20"/>
        <dgm:constr type="primFontSz" for="des" forName="L2TextContainer1" refType="primFontSz" refFor="des" refForName="L1TextContainer1" op="equ" fact="0.75"/>
        <dgm:constr type="w" for="ch" forName="composite1" refType="w"/>
        <dgm:constr type="h" for="ch" forName="composite1" refType="h"/>
        <dgm:constr type="w" for="ch" forName="spaceBetweenRectangles1" refType="w" refFor="ch" refForName="composite1" fact="0.28"/>
        <dgm:constr type="primFontSz" for="des" forName="L1TextContainer1" op="equ"/>
        <dgm:constr type="primFontSz" for="des" forName="L2TextContainer1" op="equ"/>
      </dgm:constrLst>
      <dgm:choose name="LayoutBasedOnCountOfNodes">
        <dgm:if name="LessThanOrEqualToTwoNodes" axis="ch" ptType="node" func="cnt" op="lte" val="2">
          <dgm:forEach name="nodesForEach1" axis="ch" ptType="node">
            <dgm:layoutNode name="composite1">
              <dgm:alg type="composite"/>
              <dgm:shape xmlns:r="http://schemas.openxmlformats.org/officeDocument/2006/relationships" r:blip="">
                <dgm:adjLst/>
              </dgm:shape>
              <dgm:choose name="CaseForLayoutDirection1">
                <dgm:if name="CaseForLayoutDirectionLTR1" func="var" arg="dir" op="equ" val="norm">
                  <dgm:choose name="CaseForPlacingNodesAboveAndBelowDividerLTR1">
                    <dgm:if name="CaseForPlacingNodeAboveDividerLTR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LTR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if>
                <dgm:else name="CaseForLayoutDirectionRTL1">
                  <dgm:choose name="CaseForPlacingNodesAboveAndBelowDividerRTL1">
                    <dgm:if name="CaseForPlacingNodeAboveDividerRTL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RTL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else>
              </dgm:choose>
              <dgm:layoutNode name="ConnectorPoint1" styleLbl="lnNode1" moveWith="ConnectLine1">
                <dgm:alg type="sp"/>
                <dgm:shape xmlns:r="http://schemas.openxmlformats.org/officeDocument/2006/relationships" type="ellipse" r:blip="" zOrderOff="10">
                  <dgm:adjLst/>
                </dgm:shape>
                <dgm:presOf/>
                <dgm:constrLst>
                  <dgm:constr type="w" refType="h" op="equ"/>
                </dgm:constrLst>
              </dgm:layoutNode>
              <dgm:layoutNode name="DropPinPlaceHolder1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1" refType="w"/>
                  <dgm:constr type="h" for="ch" forName="DropPin1" refType="h"/>
                  <dgm:constr type="ctrX" for="ch" forName="DropPin1" refType="w" fact="0.5"/>
                  <dgm:constr type="ctrY" for="ch" forName="DropPin1" refType="h" fact="0.5"/>
                  <dgm:constr type="w" for="ch" forName="Ellipse1" refType="w" refFor="ch" refForName="DropPin1" fact="0.55"/>
                  <dgm:constr type="h" for="ch" forName="Ellipse1" refType="w" refFor="ch" refForName="DropPin1" fact="0.55"/>
                  <dgm:constr type="ctrX" for="ch" forName="Ellipse1" refType="ctrX" refFor="ch" refForName="DropPin1"/>
                  <dgm:constr type="ctrY" for="ch" forName="Ellipse1" refType="ctrY" refFor="ch" refForName="DropPin1"/>
                </dgm:constrLst>
                <dgm:layoutNode name="DropPin1" styleLbl="alignNode1">
                  <dgm:alg type="sp"/>
                  <dgm:choose name="CaseForPlacingTearDropAboveAndBelowDivider1">
                    <dgm:if name="CaseForPlacingTearDropAboveDivider1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1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1" styleLbl="fgAcc1" moveWith="DropPin1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1" styleLbl="revTx" moveWith="L1TextContainer">
                <dgm:varLst>
                  <dgm:bulletEnabled val="1"/>
                </dgm:varLst>
                <dgm:choose name="casesForTxtDirLogic1">
                  <dgm:if name="Name771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5"/>
                      <dgm:constr type="bMarg" refType="primFontSz" fact="0.75"/>
                    </dgm:constrLst>
                  </dgm:if>
                  <dgm:else name="Name881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1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1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1" axis="followSib" ptType="sibTrans" cnt="1">
              <dgm:layoutNode name="spaceBetweenRectangles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if>
        <dgm:else name="MoreThanTwoNodes">
          <dgm:forEach name="nodesForEach" axis="ch" ptType="node">
            <dgm:layoutNode name="composite">
              <dgm:alg type="composite"/>
              <dgm:shape xmlns:r="http://schemas.openxmlformats.org/officeDocument/2006/relationships" r:blip="">
                <dgm:adjLst/>
              </dgm:shape>
              <dgm:choose name="CaseForLayoutDirection">
                <dgm:if name="CaseForLayoutDirectionLTR" func="var" arg="dir" op="equ" val="norm">
                  <dgm:choose name="CaseForPlacingNodesAboveAndBelowDividerLTR">
                    <dgm:if name="CaseForPlacingNodeAboveDividerLTR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LTR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if>
                <dgm:else name="CaseForLayoutDirectionRTL">
                  <dgm:choose name="CaseForPlacingNodesAboveAndBelowDividerRTL">
                    <dgm:if name="CaseForPlacingNodeAboveDividerRTL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RTL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else>
              </dgm:choose>
              <dgm:layoutNode name="ConnectorPoint" styleLbl="lnNode1" moveWith="ConnectLine">
                <dgm:alg type="sp"/>
                <dgm:shape xmlns:r="http://schemas.openxmlformats.org/officeDocument/2006/relationships" type="ellipse" r:blip="" zOrderOff="10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6350"/>
                      </dgm1612:spPr>
                    </a:ext>
                  </dgm:extLst>
                </dgm:shape>
                <dgm:presOf/>
                <dgm:constrLst>
                  <dgm:constr type="w" refType="h" op="equ"/>
                </dgm:constrLst>
              </dgm:layoutNode>
              <dgm:layoutNode name="DropPinPlaceHolder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" refType="w"/>
                  <dgm:constr type="h" for="ch" forName="DropPin" refType="h"/>
                  <dgm:constr type="ctrX" for="ch" forName="DropPin" refType="w" fact="0.5"/>
                  <dgm:constr type="ctrY" for="ch" forName="DropPin" refType="h" fact="0.5"/>
                  <dgm:constr type="w" for="ch" forName="Ellipse" refType="w" refFor="ch" refForName="DropPin" fact="0.55"/>
                  <dgm:constr type="h" for="ch" forName="Ellipse" refType="w" refFor="ch" refForName="DropPin" fact="0.55"/>
                  <dgm:constr type="ctrX" for="ch" forName="Ellipse" refType="ctrX" refFor="ch" refForName="DropPin"/>
                  <dgm:constr type="ctrY" for="ch" forName="Ellipse" refType="ctrY" refFor="ch" refForName="DropPin"/>
                </dgm:constrLst>
                <dgm:layoutNode name="DropPin" styleLbl="alignNode1">
                  <dgm:alg type="sp"/>
                  <dgm:choose name="CaseForPlacingTearDropAboveAndBelowDivider">
                    <dgm:if name="CaseForPlacingTearDropAboveDivider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" styleLbl="fgAcc1" moveWith="DropPin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" styleLbl="revTx" moveWith="L1TextContainer">
                <dgm:varLst>
                  <dgm:bulletEnabled val="1"/>
                </dgm:varLst>
                <dgm:choose name="casesForTxtDirLogic">
                  <dgm:if name="Name77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5"/>
                      <dgm:constr type="bMarg" refType="primFontSz" fact="0.75"/>
                    </dgm:constrLst>
                  </dgm:if>
                  <dgm:else name="Name88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" axis="followSib" ptType="sibTrans" cnt="1">
              <dgm:layoutNode name="spaceBetweenRectangles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else>
      </dgm:choose>
    </dgm:layoutNode>
  </dgm:layoutNode>
  <dgm:extLst>
    <a:ext uri="{68A01E43-0DF5-4B5B-8FA6-DAF915123BFB}">
      <dgm1612:lstStyle xmlns:dgm1612="http://schemas.microsoft.com/office/drawing/2016/12/diagram">
        <a:lvl1pPr>
          <a:defRPr b="1"/>
        </a:lvl1pPr>
      </dgm1612:lstStyle>
    </a:ext>
  </dgm:extLst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arrow4">
  <dgm:title val=""/>
  <dgm:desc val=""/>
  <dgm:catLst>
    <dgm:cat type="relationship" pri="8000"/>
    <dgm:cat type="process" pri="3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compositeShape">
    <dgm:varLst>
      <dgm:chMax val="2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hoose name="Name2">
          <dgm:if name="Name3" axis="ch" ptType="node" func="cnt" op="lte" val="1">
            <dgm:constrLst>
              <dgm:constr type="primFontSz" for="des" ptType="node" op="equ" val="65"/>
              <dgm:constr type="w" for="ch" forName="upArrow" refType="w" fact="0.33"/>
              <dgm:constr type="h" for="ch" forName="upArrow" refType="h"/>
              <dgm:constr type="b" for="ch" forName="upArrow" refType="h" fact="0.48"/>
              <dgm:constr type="l" for="ch" forName="upArrow"/>
              <dgm:constr type="h" for="ch" forName="upArrow" refType="w" refFor="ch" refForName="upArrow" op="gte" fact="0.75"/>
              <dgm:constr type="w" for="ch" forName="upArrowText" refType="w" fact="0.56"/>
              <dgm:constr type="h" for="ch" forName="upArrowText" refType="h"/>
              <dgm:constr type="b" for="ch" forName="upArrowText" refType="h" fact="0.48"/>
              <dgm:constr type="l" for="ch" forName="upArrowText" refType="w" refFor="ch" refForName="upArrow" fact="1.03"/>
            </dgm:constrLst>
          </dgm:if>
          <dgm:else name="Name4">
            <dgm:constrLst>
              <dgm:constr type="primFontSz" for="des" ptType="node" op="equ" val="65"/>
              <dgm:constr type="w" for="ch" forName="upArrow" refType="w" fact="0.33"/>
              <dgm:constr type="h" for="ch" forName="upArrow" refType="h" fact="0.48"/>
              <dgm:constr type="b" for="ch" forName="upArrow" refType="h" fact="0.48"/>
              <dgm:constr type="l" for="ch" forName="upArrow"/>
              <dgm:constr type="h" for="ch" forName="upArrow" refType="w" refFor="ch" refForName="upArrow" op="gte" fact="0.75"/>
              <dgm:constr type="w" for="ch" forName="upArrowText" refType="w" fact="0.56"/>
              <dgm:constr type="h" for="ch" forName="upArrowText" refType="h" fact="0.48"/>
              <dgm:constr type="b" for="ch" forName="upArrowText" refType="h" fact="0.48"/>
              <dgm:constr type="l" for="ch" forName="upArrowText" refType="w" refFor="ch" refForName="upArrow" fact="1.03"/>
              <dgm:constr type="w" for="ch" forName="downArrow" refType="w" fact="0.33"/>
              <dgm:constr type="h" for="ch" forName="downArrow" refType="h" fact="0.48"/>
              <dgm:constr type="t" for="ch" forName="downArrow" refType="h" fact="0.52"/>
              <dgm:constr type="l" for="ch" forName="downArrow" refType="w" refFor="ch" refForName="downArrow" fact="0.3"/>
              <dgm:constr type="h" for="ch" forName="downArrow" refType="w" refFor="ch" refForName="downArrow" op="gte" fact="0.75"/>
              <dgm:constr type="w" for="ch" forName="downArrowText" refType="w" fact="0.56"/>
              <dgm:constr type="h" for="ch" forName="downArrowText" refType="h" fact="0.48"/>
              <dgm:constr type="t" for="ch" forName="downArrowText" refType="h" fact="0.52"/>
              <dgm:constr type="l" for="ch" forName="downArrowText" refType="w" refFor="ch" refForName="downArrow" fact="1.33"/>
            </dgm:constrLst>
          </dgm:else>
        </dgm:choose>
      </dgm:if>
      <dgm:else name="Name5">
        <dgm:choose name="Name6">
          <dgm:if name="Name7" axis="ch" ptType="node" func="cnt" op="lte" val="1">
            <dgm:constrLst>
              <dgm:constr type="primFontSz" for="des" ptType="node" op="equ" val="65"/>
              <dgm:constr type="w" for="ch" forName="upArrow" refType="w" fact="0.33"/>
              <dgm:constr type="h" for="ch" forName="upArrow" refType="h"/>
              <dgm:constr type="t" for="ch" forName="upArrow"/>
              <dgm:constr type="l" for="ch" forName="upArrow" refType="w" fact="0.67"/>
              <dgm:constr type="h" for="ch" forName="upArrow" refType="w" refFor="ch" refForName="upArrow" op="gte" fact="0.75"/>
              <dgm:constr type="w" for="ch" forName="upArrowText" refType="w" fact="0.56"/>
              <dgm:constr type="h" for="ch" forName="upArrowText" refType="h"/>
              <dgm:constr type="t" for="ch" forName="upArrowText"/>
              <dgm:constr type="l" for="ch" forName="upArrowText" refType="w" fact="0.1"/>
            </dgm:constrLst>
          </dgm:if>
          <dgm:else name="Name8">
            <dgm:constrLst>
              <dgm:constr type="primFontSz" for="des" ptType="node" op="equ" val="65"/>
              <dgm:constr type="w" for="ch" forName="upArrow" refType="w" fact="0.33"/>
              <dgm:constr type="h" for="ch" forName="upArrow" refType="h" fact="0.48"/>
              <dgm:constr type="t" for="ch" forName="upArrow"/>
              <dgm:constr type="l" for="ch" forName="upArrow" refType="w" fact="0.67"/>
              <dgm:constr type="h" for="ch" forName="upArrow" refType="w" refFor="ch" refForName="upArrow" op="gte" fact="0.75"/>
              <dgm:constr type="w" for="ch" forName="upArrowText" refType="w" fact="0.56"/>
              <dgm:constr type="h" for="ch" forName="upArrowText" refType="h" fact="0.48"/>
              <dgm:constr type="t" for="ch" forName="upArrowText"/>
              <dgm:constr type="l" for="ch" forName="upArrowText" refType="w" fact="0.1"/>
              <dgm:constr type="w" for="ch" forName="downArrow" refType="w" fact="0.33"/>
              <dgm:constr type="h" for="ch" forName="downArrow" refType="h" fact="0.48"/>
              <dgm:constr type="t" for="ch" forName="downArrow" refType="h" fact="0.52"/>
              <dgm:constr type="l" for="ch" forName="downArrow" refType="w" fact="0.57"/>
              <dgm:constr type="h" for="ch" forName="downArrow" refType="w" refFor="ch" refForName="downArrow" op="gte" fact="0.75"/>
              <dgm:constr type="w" for="ch" forName="downArrowText" refType="w" fact="0.56"/>
              <dgm:constr type="h" for="ch" forName="downArrowText" refType="h" fact="0.48"/>
              <dgm:constr type="t" for="ch" forName="downArrowText" refType="h" fact="0.52"/>
              <dgm:constr type="l" for="ch" forName="downArrowText"/>
            </dgm:constrLst>
          </dgm:else>
        </dgm:choose>
      </dgm:else>
    </dgm:choose>
    <dgm:ruleLst/>
    <dgm:forEach name="Name9" axis="ch" ptType="node" cnt="1">
      <dgm:layoutNode name="upArrow" styleLbl="node1">
        <dgm:alg type="sp"/>
        <dgm:shape xmlns:r="http://schemas.openxmlformats.org/officeDocument/2006/relationships" type="upArrow" r:blip="">
          <dgm:adjLst/>
        </dgm:shape>
        <dgm:presOf/>
        <dgm:constrLst/>
        <dgm:ruleLst/>
      </dgm:layoutNode>
      <dgm:layoutNode name="upArrowText" styleLbl="revTx">
        <dgm:varLst>
          <dgm:chMax val="0"/>
          <dgm:bulletEnabled val="1"/>
        </dgm:varLst>
        <dgm:choose name="Name10">
          <dgm:if name="Name1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12">
            <dgm:choose name="Name13">
              <dgm:if name="Name14" func="var" arg="dir" op="equ" val="norm">
                <dgm:alg type="tx">
                  <dgm:param type="parTxLTRAlign" val="l"/>
                  <dgm:param type="parTxRTLAlign" val="l"/>
                  <dgm:param type="txAnchorVertCh" val="mid"/>
                </dgm:alg>
              </dgm:if>
              <dgm:else name="Name15">
                <dgm:alg type="tx">
                  <dgm:param type="parTxLTRAlign" val="r"/>
                  <dgm:param type="parTxRTLAlign" val="r"/>
                  <dgm:param type="txAnchorVertCh" val="mid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tMarg"/>
        </dgm:constrLst>
        <dgm:ruleLst>
          <dgm:rule type="primFontSz" val="5" fact="NaN" max="NaN"/>
        </dgm:ruleLst>
      </dgm:layoutNode>
    </dgm:forEach>
    <dgm:forEach name="Name16" axis="ch" ptType="node" st="2" cnt="1">
      <dgm:layoutNode name="downArrow" styleLbl="node1">
        <dgm:alg type="sp"/>
        <dgm:shape xmlns:r="http://schemas.openxmlformats.org/officeDocument/2006/relationships" type="downArrow" r:blip="">
          <dgm:adjLst/>
        </dgm:shape>
        <dgm:presOf/>
        <dgm:constrLst/>
        <dgm:ruleLst/>
      </dgm:layoutNode>
      <dgm:layoutNode name="downArrowText" styleLbl="revTx">
        <dgm:varLst>
          <dgm:chMax val="0"/>
          <dgm:bulletEnabled val="1"/>
        </dgm:varLst>
        <dgm:choose name="Name17">
          <dgm:if name="Name18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19">
            <dgm:choose name="Name20">
              <dgm:if name="Name21" func="var" arg="dir" op="equ" val="norm">
                <dgm:alg type="tx">
                  <dgm:param type="parTxLTRAlign" val="l"/>
                  <dgm:param type="parTxRTLAlign" val="l"/>
                  <dgm:param type="txAnchorVertCh" val="mid"/>
                </dgm:alg>
              </dgm:if>
              <dgm:else name="Name22">
                <dgm:alg type="tx">
                  <dgm:param type="parTxLTRAlign" val="r"/>
                  <dgm:param type="parTxRTLAlign" val="r"/>
                  <dgm:param type="txAnchorVertCh" val="mid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tMarg"/>
        </dgm:constrLst>
        <dgm:ruleLst>
          <dgm:rule type="primFontSz" val="5" fact="NaN" max="NaN"/>
        </dgm:ruleLst>
      </dgm:layoutNod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κεφαλίδας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l-GR"/>
          </a:p>
        </p:txBody>
      </p:sp>
      <p:sp>
        <p:nvSpPr>
          <p:cNvPr id="3" name="Θέση ημερομηνίας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C520CC-6D6C-4B55-8660-591C4F8CC4CC}" type="datetimeFigureOut">
              <a:rPr lang="el-GR" smtClean="0"/>
              <a:t>22/1/24</a:t>
            </a:fld>
            <a:endParaRPr lang="el-GR"/>
          </a:p>
        </p:txBody>
      </p:sp>
      <p:sp>
        <p:nvSpPr>
          <p:cNvPr id="4" name="Θέση εικόνας διαφάνειας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l-GR"/>
          </a:p>
        </p:txBody>
      </p:sp>
      <p:sp>
        <p:nvSpPr>
          <p:cNvPr id="5" name="Θέση σημειώσεων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l-GR"/>
              <a:t>Επεξεργασία στυλ υποδείγματος κειμένου</a:t>
            </a:r>
          </a:p>
          <a:p>
            <a:pPr lvl="1"/>
            <a:r>
              <a:rPr lang="el-GR"/>
              <a:t>Δεύτερου επιπέδου</a:t>
            </a:r>
          </a:p>
          <a:p>
            <a:pPr lvl="2"/>
            <a:r>
              <a:rPr lang="el-GR"/>
              <a:t>Τρίτου επιπέδου</a:t>
            </a:r>
          </a:p>
          <a:p>
            <a:pPr lvl="3"/>
            <a:r>
              <a:rPr lang="el-GR"/>
              <a:t>Τέταρτου επιπέδου</a:t>
            </a:r>
          </a:p>
          <a:p>
            <a:pPr lvl="4"/>
            <a:r>
              <a:rPr lang="el-GR"/>
              <a:t>Πέμπτου επιπέδου</a:t>
            </a:r>
          </a:p>
        </p:txBody>
      </p:sp>
      <p:sp>
        <p:nvSpPr>
          <p:cNvPr id="6" name="Θέση υποσέλιδου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l-GR"/>
          </a:p>
        </p:txBody>
      </p:sp>
      <p:sp>
        <p:nvSpPr>
          <p:cNvPr id="7" name="Θέση αριθμού διαφάνειας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1081D7-AACE-45E5-853E-100835B0B6C9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6854846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a16z.com/beyond-metcalfes-law-for-network-effects/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adafruit.com/2024/01/17/comparing-the-1970s-cray-1-supercomputer-against-the-raspberry-pi-single-board-computer-range-raspberrypi-hacksterio/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1081D7-AACE-45E5-853E-100835B0B6C9}" type="slidenum">
              <a:rPr lang="el-GR" smtClean="0"/>
              <a:t>1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41615999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difference between a data warehouse and a data mart can be confusing because the two terms are sometimes used incorrectly as synonyms. A data warehouse is a central repository for all an organization's data. The goal of a data mart, however, is to meet the particular demands of a specific group of users within the organization, such as human resource management (HRM). Generally, an organization's data marts are subsets of the organization's data warehouse. (http://searchsqlserver.techtarget.com/definition/data-mart)</a:t>
            </a:r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00BDD6-31CB-4377-8AFD-B96789C2112A}" type="slidenum">
              <a:rPr lang="el-GR" smtClean="0"/>
              <a:t>14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9405040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1081D7-AACE-45E5-853E-100835B0B6C9}" type="slidenum">
              <a:rPr lang="el-GR" smtClean="0"/>
              <a:t>15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2361275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1081D7-AACE-45E5-853E-100835B0B6C9}" type="slidenum">
              <a:rPr lang="el-GR" smtClean="0"/>
              <a:t>16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3244862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1081D7-AACE-45E5-853E-100835B0B6C9}" type="slidenum">
              <a:rPr lang="el-GR" smtClean="0"/>
              <a:t>17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2979370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http://searchdatacenter.techtarget.com/definition/edge-computing</a:t>
            </a:r>
            <a:r>
              <a:rPr lang="el-GR" dirty="0"/>
              <a:t> </a:t>
            </a:r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1081D7-AACE-45E5-853E-100835B0B6C9}" type="slidenum">
              <a:rPr lang="el-GR" smtClean="0"/>
              <a:t>20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3166336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6D1CB5-CF7B-2720-33FB-45F1623F80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91F4284-AEA3-1A55-D2B2-EBD902FEEFB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FF88216-D678-B796-BBC1-87208B3AE8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1F5820-21A5-5A8B-D44E-3FDF6D5A2D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1081D7-AACE-45E5-853E-100835B0B6C9}" type="slidenum">
              <a:rPr lang="el-GR" smtClean="0"/>
              <a:t>21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1334775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40CECE-7B69-4A34-684D-20AA1414C1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197D512-098D-8184-D225-D991BD7429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0B8A6EE-A761-9A26-43E3-FEFC99A9F1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</a:t>
            </a:r>
            <a:r>
              <a:rPr lang="en-GB" dirty="0" err="1"/>
              <a:t>web.archive.org</a:t>
            </a:r>
            <a:r>
              <a:rPr lang="en-GB" dirty="0"/>
              <a:t>/web/20140119221101/https://tomhayden3.com/2013/12/27/chess-</a:t>
            </a:r>
            <a:r>
              <a:rPr lang="en-GB" dirty="0" err="1"/>
              <a:t>mr</a:t>
            </a:r>
            <a:r>
              <a:rPr lang="en-GB" dirty="0"/>
              <a:t>-job/</a:t>
            </a:r>
            <a:endParaRPr lang="en-G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B427CC-76DE-99BD-EB3F-F4198D8A000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1081D7-AACE-45E5-853E-100835B0B6C9}" type="slidenum">
              <a:rPr lang="el-GR" smtClean="0"/>
              <a:t>22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3523610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B3EC07-D2EE-E20C-630A-AAE0A0C6F8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1A23AD6-580B-7ACC-B711-0E7C2C57FB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4460AF3-E49C-81A1-F1B3-90E7937EC1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</a:t>
            </a:r>
            <a:r>
              <a:rPr lang="en-GB" dirty="0" err="1"/>
              <a:t>pod.link</a:t>
            </a:r>
            <a:r>
              <a:rPr lang="en-GB" dirty="0"/>
              <a:t>/1531666706/episode</a:t>
            </a:r>
            <a:r>
              <a:rPr lang="en-GB"/>
              <a:t>/710a605d605fda251f2e83b8858615b8</a:t>
            </a:r>
            <a:endParaRPr lang="en-G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95F138-8164-3039-8878-E8D80D6B2CA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1081D7-AACE-45E5-853E-100835B0B6C9}" type="slidenum">
              <a:rPr lang="el-GR" smtClean="0"/>
              <a:t>23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7778386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D35C28-C0CD-413B-BD40-6FAC915FDCB3}" type="slidenum">
              <a:rPr lang="el-GR" smtClean="0"/>
              <a:t>25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24764767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D35C28-C0CD-413B-BD40-6FAC915FDCB3}" type="slidenum">
              <a:rPr lang="el-GR" smtClean="0"/>
              <a:t>26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4224182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https://hbr.org/2016/07/kodaks-downfall-wasnt-about-technology </a:t>
            </a:r>
          </a:p>
          <a:p>
            <a:r>
              <a:rPr lang="en-US" dirty="0"/>
              <a:t>https://www.forbes.com/sites/chunkamui/2012/01/18/how-kodak-failed</a:t>
            </a:r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9A62B6-B594-4D15-844B-76FFFBF62AFB}" type="slidenum">
              <a:rPr lang="el-GR" smtClean="0"/>
              <a:t>5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19698939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D35C28-C0CD-413B-BD40-6FAC915FDCB3}" type="slidenum">
              <a:rPr lang="el-GR" smtClean="0"/>
              <a:t>27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87235769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Hadoop Distributed File System (HDFS): a distributed file-system that stores data on commodity machines, providing very high aggregate bandwidth across the cluster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Hadoop YARN: a resource-management platform responsible for managing computing resources in clusters and using them for scheduling of users’ applications</a:t>
            </a:r>
          </a:p>
          <a:p>
            <a:r>
              <a:rPr lang="en-US" dirty="0"/>
              <a:t>Hadoop MapReduce, a programming model for large scale data processing</a:t>
            </a:r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00BDD6-31CB-4377-8AFD-B96789C2112A}" type="slidenum">
              <a:rPr lang="el-GR" smtClean="0"/>
              <a:t>28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44182958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9DBC74-475F-4A83-AC9D-9F7F396082E4}" type="slidenum">
              <a:rPr lang="el-GR" smtClean="0"/>
              <a:t>29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32486985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l-GR" dirty="0"/>
              <a:t>Ένα κατανεμημένο σύστημα αρχείων διαχειρίζεται την αποθήκευση των δεδομένων σε ένα δίκτυο μηχανημάτων</a:t>
            </a:r>
            <a:endParaRPr lang="en-US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HDFS </a:t>
            </a:r>
            <a:r>
              <a:rPr lang="en-US" dirty="0">
                <a:sym typeface="Wingdings" panose="05000000000000000000" pitchFamily="2" charset="2"/>
              </a:rPr>
              <a:t> horizontal scaling vs vertical scaling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ym typeface="Wingdings" panose="05000000000000000000" pitchFamily="2" charset="2"/>
              </a:rPr>
              <a:t>write once,</a:t>
            </a:r>
            <a:r>
              <a:rPr lang="en-US" baseline="0" dirty="0">
                <a:sym typeface="Wingdings" panose="05000000000000000000" pitchFamily="2" charset="2"/>
              </a:rPr>
              <a:t> read many</a:t>
            </a:r>
            <a:endParaRPr lang="en-US" dirty="0">
              <a:sym typeface="Wingdings" panose="05000000000000000000" pitchFamily="2" charset="2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l-GR" dirty="0"/>
              <a:t>Ο σχεδιασμός του στηρίχθηκε στο </a:t>
            </a:r>
            <a:r>
              <a:rPr lang="en-US" dirty="0"/>
              <a:t>GFS (Google File System)</a:t>
            </a:r>
            <a:endParaRPr lang="el-GR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l-GR" dirty="0"/>
          </a:p>
          <a:p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00BDD6-31CB-4377-8AFD-B96789C2112A}" type="slidenum">
              <a:rPr lang="el-GR" smtClean="0"/>
              <a:t>30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43989374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l-GR" dirty="0"/>
              <a:t>Η 1</a:t>
            </a:r>
            <a:r>
              <a:rPr lang="el-GR" baseline="30000" dirty="0"/>
              <a:t>η</a:t>
            </a:r>
            <a:r>
              <a:rPr lang="el-GR" dirty="0"/>
              <a:t> έκδοση του</a:t>
            </a:r>
            <a:r>
              <a:rPr lang="en-US" dirty="0"/>
              <a:t> Hadoop </a:t>
            </a:r>
            <a:r>
              <a:rPr lang="el-GR" dirty="0"/>
              <a:t>είχε προβλήματα κλιμάκωσης για εγκαταστάσεις με περισσότερους από 4</a:t>
            </a:r>
            <a:r>
              <a:rPr lang="en-US" dirty="0"/>
              <a:t>.</a:t>
            </a:r>
            <a:r>
              <a:rPr lang="el-GR" dirty="0"/>
              <a:t>000 κόμβους</a:t>
            </a:r>
          </a:p>
          <a:p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D35C28-C0CD-413B-BD40-6FAC915FDCB3}" type="slidenum">
              <a:rPr lang="el-GR" smtClean="0"/>
              <a:t>31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1164784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9DBC74-475F-4A83-AC9D-9F7F396082E4}" type="slidenum">
              <a:rPr lang="el-GR" smtClean="0"/>
              <a:t>32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57123976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1081D7-AACE-45E5-853E-100835B0B6C9}" type="slidenum">
              <a:rPr lang="el-GR" smtClean="0"/>
              <a:t>36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56180220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70A1E2-1EEA-4342-A128-5F40CC54FD76}" type="slidenum">
              <a:rPr lang="el-GR" smtClean="0"/>
              <a:t>41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99307949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1081D7-AACE-45E5-853E-100835B0B6C9}" type="slidenum">
              <a:rPr lang="el-GR" smtClean="0"/>
              <a:t>47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0292792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1081D7-AACE-45E5-853E-100835B0B6C9}" type="slidenum">
              <a:rPr lang="el-GR" smtClean="0"/>
              <a:t>51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9749706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1081D7-AACE-45E5-853E-100835B0B6C9}" type="slidenum">
              <a:rPr lang="el-GR" smtClean="0"/>
              <a:t>6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574179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60DBF1-FD02-63A9-4E12-0945417367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716DA93-7CE8-B183-47C6-DA048A00C6A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D98CA17-567D-EF84-542F-87AB8B069F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E8B673-E00A-A2B8-32E8-670A8E0107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1081D7-AACE-45E5-853E-100835B0B6C9}" type="slidenum">
              <a:rPr lang="el-GR" smtClean="0"/>
              <a:t>57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80969453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err="1"/>
              <a:t>amp</a:t>
            </a:r>
            <a:r>
              <a:rPr lang="en-US" dirty="0" err="1"/>
              <a:t>lab</a:t>
            </a:r>
            <a:r>
              <a:rPr lang="en-US" dirty="0"/>
              <a:t> = algorithms machines people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Spark is a “Top level” Apache project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l-GR" dirty="0"/>
          </a:p>
          <a:p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9DBC74-475F-4A83-AC9D-9F7F396082E4}" type="slidenum">
              <a:rPr lang="el-GR" smtClean="0"/>
              <a:t>58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28606816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https://spark.apache.org/releases/spark-release-3-0-0.html</a:t>
            </a:r>
            <a:endParaRPr lang="el-GR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5C95F2-2AB4-44CC-909A-30EA08F0882A}" type="slidenum">
              <a:rPr lang="el-GR" smtClean="0"/>
              <a:t>59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80602317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5C95F2-2AB4-44CC-909A-30EA08F0882A}" type="slidenum">
              <a:rPr lang="el-GR" smtClean="0"/>
              <a:t>62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6368959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70A1E2-1EEA-4342-A128-5F40CC54FD76}" type="slidenum">
              <a:rPr lang="el-GR" smtClean="0"/>
              <a:t>63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03385521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apache</a:t>
            </a:r>
            <a:r>
              <a:rPr lang="en-US" baseline="0" dirty="0"/>
              <a:t> spark standalone</a:t>
            </a:r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9DBC74-475F-4A83-AC9D-9F7F396082E4}" type="slidenum">
              <a:rPr lang="el-GR" smtClean="0"/>
              <a:t>65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932088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REPL</a:t>
            </a:r>
            <a:r>
              <a:rPr lang="en-US" baseline="0" dirty="0"/>
              <a:t> = Read </a:t>
            </a:r>
            <a:r>
              <a:rPr lang="en-US" baseline="0" dirty="0" err="1"/>
              <a:t>Eval</a:t>
            </a:r>
            <a:r>
              <a:rPr lang="en-US" baseline="0" dirty="0"/>
              <a:t> Print Loop</a:t>
            </a:r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00BDD6-31CB-4377-8AFD-B96789C2112A}" type="slidenum">
              <a:rPr lang="el-GR" smtClean="0"/>
              <a:t>66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88823230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9DBC74-475F-4A83-AC9D-9F7F396082E4}" type="slidenum">
              <a:rPr lang="el-GR" smtClean="0"/>
              <a:t>67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77717250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t"/>
            <a:r>
              <a:rPr lang="en-US" b="0" dirty="0" err="1">
                <a:effectLst/>
              </a:rPr>
              <a:t>GraySort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Metric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 Sort rate (TBs / minute) achieved while sorting a very large amount of data (currently 100 TB minimum).</a:t>
            </a:r>
          </a:p>
          <a:p>
            <a:pPr fontAlgn="t"/>
            <a:r>
              <a:rPr lang="en-US" b="0" dirty="0" err="1">
                <a:effectLst/>
              </a:rPr>
              <a:t>CloudSort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Metric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 Minimum cost for sorting a very large amount of data on a public cloud. (currently 100 TB). </a:t>
            </a:r>
          </a:p>
          <a:p>
            <a:pPr fontAlgn="t"/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t"/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https://databricks.com/blog/2020/06/18/introducing-apache-spark-3-0-now-available-in-databricks-runtime-7-0.html</a:t>
            </a:r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9DBC74-475F-4A83-AC9D-9F7F396082E4}" type="slidenum">
              <a:rPr lang="el-GR" smtClean="0"/>
              <a:t>74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97454216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1081D7-AACE-45E5-853E-100835B0B6C9}" type="slidenum">
              <a:rPr lang="el-GR" smtClean="0"/>
              <a:t>76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41064416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dirty="0">
                <a:hlinkClick r:id="rId3"/>
              </a:rPr>
              <a:t>https://a16z.com/beyond-metcalfes-law-for-network-effects/</a:t>
            </a:r>
            <a:r>
              <a:rPr lang="en-GB" sz="1200" dirty="0"/>
              <a:t> </a:t>
            </a:r>
            <a:endParaRPr lang="en-GR" sz="1200" dirty="0"/>
          </a:p>
          <a:p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340EC5-4991-4FBB-A239-4B5BD8037B59}" type="slidenum">
              <a:rPr lang="el-GR" smtClean="0"/>
              <a:t>7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1969368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9DBC74-475F-4A83-AC9D-9F7F396082E4}" type="slidenum">
              <a:rPr lang="el-GR" smtClean="0"/>
              <a:t>9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6664476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1081D7-AACE-45E5-853E-100835B0B6C9}" type="slidenum">
              <a:rPr lang="el-GR" smtClean="0"/>
              <a:t>10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6011896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9DBC74-475F-4A83-AC9D-9F7F396082E4}" type="slidenum">
              <a:rPr lang="el-GR" smtClean="0"/>
              <a:t>11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885580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9DBC74-475F-4A83-AC9D-9F7F396082E4}" type="slidenum">
              <a:rPr lang="el-GR" smtClean="0"/>
              <a:t>12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0275803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DAA545-6BAC-EE40-910A-444DBCD1CB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5B952EB-A855-9AD6-389D-2BC20DCEB1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4D67D63-E110-4764-6AC3-1B555CDA10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R" sz="1200" dirty="0">
                <a:hlinkClick r:id="rId3"/>
              </a:rPr>
              <a:t>https://blog.adafruit.com/2024/01/17/comparing-the-1970s-cray-1-supercomputer-against-the-raspberry-pi-single-board-computer-range-raspberrypi-hacksterio/</a:t>
            </a:r>
            <a:r>
              <a:rPr lang="el-GR" sz="1200" dirty="0"/>
              <a:t> </a:t>
            </a:r>
            <a:endParaRPr lang="en-GR" sz="1200" dirty="0"/>
          </a:p>
          <a:p>
            <a:endParaRPr lang="en-G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AEA957-FF34-9EC8-B64F-290BCE4AE7A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1081D7-AACE-45E5-853E-100835B0B6C9}" type="slidenum">
              <a:rPr lang="el-GR" smtClean="0"/>
              <a:t>13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1824222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Διαφάνεια τίτλο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l-GR"/>
              <a:t>Στυλ κύριου τίτλου</a:t>
            </a:r>
          </a:p>
        </p:txBody>
      </p:sp>
      <p:sp>
        <p:nvSpPr>
          <p:cNvPr id="3" name="Υπότιτλος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l-GR"/>
              <a:t>Κάντε κλικ για να επεξεργαστείτε τον υπότιτλο του υποδείγματος</a:t>
            </a:r>
          </a:p>
        </p:txBody>
      </p:sp>
      <p:sp>
        <p:nvSpPr>
          <p:cNvPr id="4" name="Θέση ημερομηνίας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40BCA4-B03D-46A6-89A4-38C276957F20}" type="datetime1">
              <a:rPr lang="el-GR" smtClean="0"/>
              <a:t>22/1/24</a:t>
            </a:fld>
            <a:endParaRPr lang="el-GR"/>
          </a:p>
        </p:txBody>
      </p:sp>
      <p:sp>
        <p:nvSpPr>
          <p:cNvPr id="5" name="Θέση υποσέλιδου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Θέση αριθμού διαφάνειας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3847E-F973-4043-AFE3-EB6A63798C87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40897069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Τίτλος και Κατακόρυφο κεί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Στυλ κύριου τίτλου</a:t>
            </a:r>
          </a:p>
        </p:txBody>
      </p:sp>
      <p:sp>
        <p:nvSpPr>
          <p:cNvPr id="3" name="Θέση κατακόρυφου κειμένου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l-GR"/>
              <a:t>Επεξεργασία στυλ υποδείγματος κειμένου</a:t>
            </a:r>
          </a:p>
          <a:p>
            <a:pPr lvl="1"/>
            <a:r>
              <a:rPr lang="el-GR"/>
              <a:t>Δεύτερου επιπέδου</a:t>
            </a:r>
          </a:p>
          <a:p>
            <a:pPr lvl="2"/>
            <a:r>
              <a:rPr lang="el-GR"/>
              <a:t>Τρίτου επιπέδου</a:t>
            </a:r>
          </a:p>
          <a:p>
            <a:pPr lvl="3"/>
            <a:r>
              <a:rPr lang="el-GR"/>
              <a:t>Τέταρτου επιπέδου</a:t>
            </a:r>
          </a:p>
          <a:p>
            <a:pPr lvl="4"/>
            <a:r>
              <a:rPr lang="el-GR"/>
              <a:t>Πέμπτου επιπέδου</a:t>
            </a:r>
          </a:p>
        </p:txBody>
      </p:sp>
      <p:sp>
        <p:nvSpPr>
          <p:cNvPr id="4" name="Θέση ημερομηνίας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3F476-C534-43D8-ABBE-CB4D7B43593E}" type="datetime1">
              <a:rPr lang="el-GR" smtClean="0"/>
              <a:t>22/1/24</a:t>
            </a:fld>
            <a:endParaRPr lang="el-GR"/>
          </a:p>
        </p:txBody>
      </p:sp>
      <p:sp>
        <p:nvSpPr>
          <p:cNvPr id="5" name="Θέση υποσέλιδου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Θέση αριθμού διαφάνειας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3847E-F973-4043-AFE3-EB6A63798C87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9099335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Κατακόρυφος τίτλος και Κεί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Κατακόρυφος τίτλος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l-GR"/>
              <a:t>Στυλ κύριου τίτλου</a:t>
            </a:r>
          </a:p>
        </p:txBody>
      </p:sp>
      <p:sp>
        <p:nvSpPr>
          <p:cNvPr id="3" name="Θέση κατακόρυφου κειμένου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l-GR"/>
              <a:t>Επεξεργασία στυλ υποδείγματος κειμένου</a:t>
            </a:r>
          </a:p>
          <a:p>
            <a:pPr lvl="1"/>
            <a:r>
              <a:rPr lang="el-GR"/>
              <a:t>Δεύτερου επιπέδου</a:t>
            </a:r>
          </a:p>
          <a:p>
            <a:pPr lvl="2"/>
            <a:r>
              <a:rPr lang="el-GR"/>
              <a:t>Τρίτου επιπέδου</a:t>
            </a:r>
          </a:p>
          <a:p>
            <a:pPr lvl="3"/>
            <a:r>
              <a:rPr lang="el-GR"/>
              <a:t>Τέταρτου επιπέδου</a:t>
            </a:r>
          </a:p>
          <a:p>
            <a:pPr lvl="4"/>
            <a:r>
              <a:rPr lang="el-GR"/>
              <a:t>Πέμπτου επιπέδου</a:t>
            </a:r>
          </a:p>
        </p:txBody>
      </p:sp>
      <p:sp>
        <p:nvSpPr>
          <p:cNvPr id="4" name="Θέση ημερομηνίας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37C862-1063-4731-B25A-9BE1C21ABC52}" type="datetime1">
              <a:rPr lang="el-GR" smtClean="0"/>
              <a:t>22/1/24</a:t>
            </a:fld>
            <a:endParaRPr lang="el-GR"/>
          </a:p>
        </p:txBody>
      </p:sp>
      <p:sp>
        <p:nvSpPr>
          <p:cNvPr id="5" name="Θέση υποσέλιδου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Θέση αριθμού διαφάνειας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3847E-F973-4043-AFE3-EB6A63798C87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8692503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Τίτλος και περιεχό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Στυλ κύριου τίτλου</a:t>
            </a:r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l-GR"/>
              <a:t>Επεξεργασία στυλ υποδείγματος κειμένου</a:t>
            </a:r>
          </a:p>
          <a:p>
            <a:pPr lvl="1"/>
            <a:r>
              <a:rPr lang="el-GR"/>
              <a:t>Δεύτερου επιπέδου</a:t>
            </a:r>
          </a:p>
          <a:p>
            <a:pPr lvl="2"/>
            <a:r>
              <a:rPr lang="el-GR"/>
              <a:t>Τρίτου επιπέδου</a:t>
            </a:r>
          </a:p>
          <a:p>
            <a:pPr lvl="3"/>
            <a:r>
              <a:rPr lang="el-GR"/>
              <a:t>Τέταρτου επιπέδου</a:t>
            </a:r>
          </a:p>
          <a:p>
            <a:pPr lvl="4"/>
            <a:r>
              <a:rPr lang="el-GR"/>
              <a:t>Πέμπτου επιπέδου</a:t>
            </a:r>
          </a:p>
        </p:txBody>
      </p:sp>
      <p:sp>
        <p:nvSpPr>
          <p:cNvPr id="4" name="Θέση ημερομηνίας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63E44-28F6-4686-AA09-73BFC54F6587}" type="datetime1">
              <a:rPr lang="el-GR" smtClean="0"/>
              <a:t>22/1/24</a:t>
            </a:fld>
            <a:endParaRPr lang="el-GR"/>
          </a:p>
        </p:txBody>
      </p:sp>
      <p:sp>
        <p:nvSpPr>
          <p:cNvPr id="5" name="Θέση υποσέλιδου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Θέση αριθμού διαφάνειας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3847E-F973-4043-AFE3-EB6A63798C87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7453588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Κεφαλίδα ενότητα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l-GR"/>
              <a:t>Στυλ κύριου τίτλου</a:t>
            </a:r>
          </a:p>
        </p:txBody>
      </p:sp>
      <p:sp>
        <p:nvSpPr>
          <p:cNvPr id="3" name="Θέση κειμένου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l-GR"/>
              <a:t>Επεξεργασία στυλ υποδείγματος κειμένου</a:t>
            </a:r>
          </a:p>
        </p:txBody>
      </p:sp>
      <p:sp>
        <p:nvSpPr>
          <p:cNvPr id="4" name="Θέση ημερομηνίας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BF4E25-8E55-4EDF-8BBB-8360302F27F3}" type="datetime1">
              <a:rPr lang="el-GR" smtClean="0"/>
              <a:t>22/1/24</a:t>
            </a:fld>
            <a:endParaRPr lang="el-GR"/>
          </a:p>
        </p:txBody>
      </p:sp>
      <p:sp>
        <p:nvSpPr>
          <p:cNvPr id="5" name="Θέση υποσέλιδου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Θέση αριθμού διαφάνειας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3847E-F973-4043-AFE3-EB6A63798C87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6818755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Δύο περιεχόμεν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Στυλ κύριου τίτλου</a:t>
            </a:r>
          </a:p>
        </p:txBody>
      </p:sp>
      <p:sp>
        <p:nvSpPr>
          <p:cNvPr id="3" name="Θέση περιεχομένου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l-GR"/>
              <a:t>Επεξεργασία στυλ υποδείγματος κειμένου</a:t>
            </a:r>
          </a:p>
          <a:p>
            <a:pPr lvl="1"/>
            <a:r>
              <a:rPr lang="el-GR"/>
              <a:t>Δεύτερου επιπέδου</a:t>
            </a:r>
          </a:p>
          <a:p>
            <a:pPr lvl="2"/>
            <a:r>
              <a:rPr lang="el-GR"/>
              <a:t>Τρίτου επιπέδου</a:t>
            </a:r>
          </a:p>
          <a:p>
            <a:pPr lvl="3"/>
            <a:r>
              <a:rPr lang="el-GR"/>
              <a:t>Τέταρτου επιπέδου</a:t>
            </a:r>
          </a:p>
          <a:p>
            <a:pPr lvl="4"/>
            <a:r>
              <a:rPr lang="el-GR"/>
              <a:t>Πέμπτου επιπέδου</a:t>
            </a:r>
          </a:p>
        </p:txBody>
      </p:sp>
      <p:sp>
        <p:nvSpPr>
          <p:cNvPr id="4" name="Θέση περιεχομένου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l-GR"/>
              <a:t>Επεξεργασία στυλ υποδείγματος κειμένου</a:t>
            </a:r>
          </a:p>
          <a:p>
            <a:pPr lvl="1"/>
            <a:r>
              <a:rPr lang="el-GR"/>
              <a:t>Δεύτερου επιπέδου</a:t>
            </a:r>
          </a:p>
          <a:p>
            <a:pPr lvl="2"/>
            <a:r>
              <a:rPr lang="el-GR"/>
              <a:t>Τρίτου επιπέδου</a:t>
            </a:r>
          </a:p>
          <a:p>
            <a:pPr lvl="3"/>
            <a:r>
              <a:rPr lang="el-GR"/>
              <a:t>Τέταρτου επιπέδου</a:t>
            </a:r>
          </a:p>
          <a:p>
            <a:pPr lvl="4"/>
            <a:r>
              <a:rPr lang="el-GR"/>
              <a:t>Πέμπτου επιπέδου</a:t>
            </a:r>
          </a:p>
        </p:txBody>
      </p:sp>
      <p:sp>
        <p:nvSpPr>
          <p:cNvPr id="5" name="Θέση ημερομηνίας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735467-0637-4B13-B369-82B539D892EF}" type="datetime1">
              <a:rPr lang="el-GR" smtClean="0"/>
              <a:t>22/1/24</a:t>
            </a:fld>
            <a:endParaRPr lang="el-GR"/>
          </a:p>
        </p:txBody>
      </p:sp>
      <p:sp>
        <p:nvSpPr>
          <p:cNvPr id="6" name="Θέση υποσέλιδου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Θέση αριθμού διαφάνειας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3847E-F973-4043-AFE3-EB6A63798C87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1379123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Σύγκρισ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l-GR"/>
              <a:t>Στυλ κύριου τίτλου</a:t>
            </a:r>
          </a:p>
        </p:txBody>
      </p:sp>
      <p:sp>
        <p:nvSpPr>
          <p:cNvPr id="3" name="Θέση κειμένου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l-GR"/>
              <a:t>Επεξεργασία στυλ υποδείγματος κειμένου</a:t>
            </a:r>
          </a:p>
        </p:txBody>
      </p:sp>
      <p:sp>
        <p:nvSpPr>
          <p:cNvPr id="4" name="Θέση περιεχομένου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l-GR"/>
              <a:t>Επεξεργασία στυλ υποδείγματος κειμένου</a:t>
            </a:r>
          </a:p>
          <a:p>
            <a:pPr lvl="1"/>
            <a:r>
              <a:rPr lang="el-GR"/>
              <a:t>Δεύτερου επιπέδου</a:t>
            </a:r>
          </a:p>
          <a:p>
            <a:pPr lvl="2"/>
            <a:r>
              <a:rPr lang="el-GR"/>
              <a:t>Τρίτου επιπέδου</a:t>
            </a:r>
          </a:p>
          <a:p>
            <a:pPr lvl="3"/>
            <a:r>
              <a:rPr lang="el-GR"/>
              <a:t>Τέταρτου επιπέδου</a:t>
            </a:r>
          </a:p>
          <a:p>
            <a:pPr lvl="4"/>
            <a:r>
              <a:rPr lang="el-GR"/>
              <a:t>Πέμπτου επιπέδου</a:t>
            </a:r>
          </a:p>
        </p:txBody>
      </p:sp>
      <p:sp>
        <p:nvSpPr>
          <p:cNvPr id="5" name="Θέση κειμένου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l-GR"/>
              <a:t>Επεξεργασία στυλ υποδείγματος κειμένου</a:t>
            </a:r>
          </a:p>
        </p:txBody>
      </p:sp>
      <p:sp>
        <p:nvSpPr>
          <p:cNvPr id="6" name="Θέση περιεχομένου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l-GR"/>
              <a:t>Επεξεργασία στυλ υποδείγματος κειμένου</a:t>
            </a:r>
          </a:p>
          <a:p>
            <a:pPr lvl="1"/>
            <a:r>
              <a:rPr lang="el-GR"/>
              <a:t>Δεύτερου επιπέδου</a:t>
            </a:r>
          </a:p>
          <a:p>
            <a:pPr lvl="2"/>
            <a:r>
              <a:rPr lang="el-GR"/>
              <a:t>Τρίτου επιπέδου</a:t>
            </a:r>
          </a:p>
          <a:p>
            <a:pPr lvl="3"/>
            <a:r>
              <a:rPr lang="el-GR"/>
              <a:t>Τέταρτου επιπέδου</a:t>
            </a:r>
          </a:p>
          <a:p>
            <a:pPr lvl="4"/>
            <a:r>
              <a:rPr lang="el-GR"/>
              <a:t>Πέμπτου επιπέδου</a:t>
            </a:r>
          </a:p>
        </p:txBody>
      </p:sp>
      <p:sp>
        <p:nvSpPr>
          <p:cNvPr id="7" name="Θέση ημερομηνίας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A5EAB-2360-4D4B-8FF2-28D861816242}" type="datetime1">
              <a:rPr lang="el-GR" smtClean="0"/>
              <a:t>22/1/24</a:t>
            </a:fld>
            <a:endParaRPr lang="el-GR"/>
          </a:p>
        </p:txBody>
      </p:sp>
      <p:sp>
        <p:nvSpPr>
          <p:cNvPr id="8" name="Θέση υποσέλιδου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9" name="Θέση αριθμού διαφάνειας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3847E-F973-4043-AFE3-EB6A63798C87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7851509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Μόνο τίτλο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Στυλ κύριου τίτλου</a:t>
            </a:r>
          </a:p>
        </p:txBody>
      </p:sp>
      <p:sp>
        <p:nvSpPr>
          <p:cNvPr id="3" name="Θέση ημερομηνίας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147BF-65F2-4209-8959-43A3E9E5CF5F}" type="datetime1">
              <a:rPr lang="el-GR" smtClean="0"/>
              <a:t>22/1/24</a:t>
            </a:fld>
            <a:endParaRPr lang="el-GR"/>
          </a:p>
        </p:txBody>
      </p:sp>
      <p:sp>
        <p:nvSpPr>
          <p:cNvPr id="4" name="Θέση υποσέλιδου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5" name="Θέση αριθμού διαφάνειας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3847E-F973-4043-AFE3-EB6A63798C87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8310733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Κεν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ημερομηνίας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4B896-0D4F-4A63-8C93-72CE8EE125E4}" type="datetime1">
              <a:rPr lang="el-GR" smtClean="0"/>
              <a:t>22/1/24</a:t>
            </a:fld>
            <a:endParaRPr lang="el-GR"/>
          </a:p>
        </p:txBody>
      </p:sp>
      <p:sp>
        <p:nvSpPr>
          <p:cNvPr id="3" name="Θέση υποσέλιδου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3847E-F973-4043-AFE3-EB6A63798C87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4393065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Περιεχόμενο με λεζάντ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l-GR"/>
              <a:t>Στυλ κύριου τίτλου</a:t>
            </a:r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l-GR"/>
              <a:t>Επεξεργασία στυλ υποδείγματος κειμένου</a:t>
            </a:r>
          </a:p>
          <a:p>
            <a:pPr lvl="1"/>
            <a:r>
              <a:rPr lang="el-GR"/>
              <a:t>Δεύτερου επιπέδου</a:t>
            </a:r>
          </a:p>
          <a:p>
            <a:pPr lvl="2"/>
            <a:r>
              <a:rPr lang="el-GR"/>
              <a:t>Τρίτου επιπέδου</a:t>
            </a:r>
          </a:p>
          <a:p>
            <a:pPr lvl="3"/>
            <a:r>
              <a:rPr lang="el-GR"/>
              <a:t>Τέταρτου επιπέδου</a:t>
            </a:r>
          </a:p>
          <a:p>
            <a:pPr lvl="4"/>
            <a:r>
              <a:rPr lang="el-GR"/>
              <a:t>Πέμπτου επιπέδου</a:t>
            </a:r>
          </a:p>
        </p:txBody>
      </p:sp>
      <p:sp>
        <p:nvSpPr>
          <p:cNvPr id="4" name="Θέση κειμένου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l-GR"/>
              <a:t>Επεξεργασία στυλ υποδείγματος κειμένου</a:t>
            </a:r>
          </a:p>
        </p:txBody>
      </p:sp>
      <p:sp>
        <p:nvSpPr>
          <p:cNvPr id="5" name="Θέση ημερομηνίας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0DEAF-4825-4C69-8397-242A74955A72}" type="datetime1">
              <a:rPr lang="el-GR" smtClean="0"/>
              <a:t>22/1/24</a:t>
            </a:fld>
            <a:endParaRPr lang="el-GR"/>
          </a:p>
        </p:txBody>
      </p:sp>
      <p:sp>
        <p:nvSpPr>
          <p:cNvPr id="6" name="Θέση υποσέλιδου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Θέση αριθμού διαφάνειας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3847E-F973-4043-AFE3-EB6A63798C87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6417608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Εικόνα με λεζάντ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l-GR"/>
              <a:t>Στυλ κύριου τίτλου</a:t>
            </a:r>
          </a:p>
        </p:txBody>
      </p:sp>
      <p:sp>
        <p:nvSpPr>
          <p:cNvPr id="3" name="Θέση εικόνας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l-GR"/>
          </a:p>
        </p:txBody>
      </p:sp>
      <p:sp>
        <p:nvSpPr>
          <p:cNvPr id="4" name="Θέση κειμένου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l-GR"/>
              <a:t>Επεξεργασία στυλ υποδείγματος κειμένου</a:t>
            </a:r>
          </a:p>
        </p:txBody>
      </p:sp>
      <p:sp>
        <p:nvSpPr>
          <p:cNvPr id="5" name="Θέση ημερομηνίας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C5B27-30C6-4FCC-98E6-01A7389D0334}" type="datetime1">
              <a:rPr lang="el-GR" smtClean="0"/>
              <a:t>22/1/24</a:t>
            </a:fld>
            <a:endParaRPr lang="el-GR"/>
          </a:p>
        </p:txBody>
      </p:sp>
      <p:sp>
        <p:nvSpPr>
          <p:cNvPr id="6" name="Θέση υποσέλιδου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Θέση αριθμού διαφάνειας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3847E-F973-4043-AFE3-EB6A63798C87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5143884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τίτλου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l-GR"/>
              <a:t>Στυλ κύριου τίτλου</a:t>
            </a:r>
          </a:p>
        </p:txBody>
      </p:sp>
      <p:sp>
        <p:nvSpPr>
          <p:cNvPr id="3" name="Θέση κειμένου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l-GR"/>
              <a:t>Επεξεργασία στυλ υποδείγματος κειμένου</a:t>
            </a:r>
          </a:p>
          <a:p>
            <a:pPr lvl="1"/>
            <a:r>
              <a:rPr lang="el-GR"/>
              <a:t>Δεύτερου επιπέδου</a:t>
            </a:r>
          </a:p>
          <a:p>
            <a:pPr lvl="2"/>
            <a:r>
              <a:rPr lang="el-GR"/>
              <a:t>Τρίτου επιπέδου</a:t>
            </a:r>
          </a:p>
          <a:p>
            <a:pPr lvl="3"/>
            <a:r>
              <a:rPr lang="el-GR"/>
              <a:t>Τέταρτου επιπέδου</a:t>
            </a:r>
          </a:p>
          <a:p>
            <a:pPr lvl="4"/>
            <a:r>
              <a:rPr lang="el-GR"/>
              <a:t>Πέμπτου επιπέδου</a:t>
            </a:r>
          </a:p>
        </p:txBody>
      </p:sp>
      <p:sp>
        <p:nvSpPr>
          <p:cNvPr id="4" name="Θέση ημερομηνίας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D1E4AB-04AE-4BB1-8E08-E34066F25699}" type="datetime1">
              <a:rPr lang="el-GR" smtClean="0"/>
              <a:t>22/1/24</a:t>
            </a:fld>
            <a:endParaRPr lang="el-GR"/>
          </a:p>
        </p:txBody>
      </p:sp>
      <p:sp>
        <p:nvSpPr>
          <p:cNvPr id="5" name="Θέση υποσέλιδου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l-GR"/>
          </a:p>
        </p:txBody>
      </p:sp>
      <p:sp>
        <p:nvSpPr>
          <p:cNvPr id="6" name="Θέση αριθμού διαφάνειας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83847E-F973-4043-AFE3-EB6A63798C87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1771404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l-G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jpg"/><Relationship Id="rId4" Type="http://schemas.openxmlformats.org/officeDocument/2006/relationships/hyperlink" Target="https://www.linkedin.com/in/christos-gogos-07a75bb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ediscoverytoday.com/2023/04/20/2023-internet-minute-infographic-by-ediscovery-today-and-ltmg-ediscovery-trends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jpeg"/><Relationship Id="rId7" Type="http://schemas.openxmlformats.org/officeDocument/2006/relationships/image" Target="../media/image2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jpeg"/><Relationship Id="rId5" Type="http://schemas.openxmlformats.org/officeDocument/2006/relationships/image" Target="../media/image18.png"/><Relationship Id="rId4" Type="http://schemas.openxmlformats.org/officeDocument/2006/relationships/image" Target="../media/image17.jpeg"/><Relationship Id="rId9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5.png"/><Relationship Id="rId5" Type="http://schemas.openxmlformats.org/officeDocument/2006/relationships/hyperlink" Target="http://www.roylongbottom.org.uk/Cray%201%20Supercomputer%20Performance%20Comparisons%20With%20Home%20Computers%20Phones%20and%20Tablets.htm" TargetMode="External"/><Relationship Id="rId4" Type="http://schemas.openxmlformats.org/officeDocument/2006/relationships/image" Target="../media/image24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cisco.com/c/en/us/products/collateral/se/internet-of-things/at-a-glance-c45-731471.pdf" TargetMode="External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adamdrake.com/command-line-tools-can-be-235x-faster-than-your-hadoop-cluster.html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2.png"/><Relationship Id="rId5" Type="http://schemas.openxmlformats.org/officeDocument/2006/relationships/hyperlink" Target="https://github.com/gunnarmorling/1brc" TargetMode="External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svg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12" Type="http://schemas.openxmlformats.org/officeDocument/2006/relationships/image" Target="../media/image3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11" Type="http://schemas.openxmlformats.org/officeDocument/2006/relationships/image" Target="../media/image38.svg"/><Relationship Id="rId5" Type="http://schemas.openxmlformats.org/officeDocument/2006/relationships/diagramQuickStyle" Target="../diagrams/quickStyle6.xml"/><Relationship Id="rId10" Type="http://schemas.openxmlformats.org/officeDocument/2006/relationships/image" Target="../media/image37.png"/><Relationship Id="rId4" Type="http://schemas.openxmlformats.org/officeDocument/2006/relationships/diagramLayout" Target="../diagrams/layout6.xml"/><Relationship Id="rId9" Type="http://schemas.openxmlformats.org/officeDocument/2006/relationships/image" Target="../media/image36.sv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8.xml"/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11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10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Relationship Id="rId9" Type="http://schemas.openxmlformats.org/officeDocument/2006/relationships/diagramLayout" Target="../diagrams/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hadoop.apache.org/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edureka.co/blog/hadoop-ecosystem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linkedin.com/pulse/digital-transformation-acceleration-through-prashant-thomas/" TargetMode="External"/><Relationship Id="rId4" Type="http://schemas.openxmlformats.org/officeDocument/2006/relationships/image" Target="../media/image5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www.developer.com/db/getting-familiarized-with-the-hadoop-distribution-file-system.html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research.google.com/archive/mapreduce-osdi04.pdf" TargetMode="Externa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hyperlink" Target="https://www.edureka.co/blog/mapreduce-tutorial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9.jpeg"/><Relationship Id="rId4" Type="http://schemas.openxmlformats.org/officeDocument/2006/relationships/hyperlink" Target="https://hadoop.apache.org/docs/current/hadoop-mapreduce-client/hadoop-mapreduce-client-core/MapReduceTutorial.html#Example:_WordCount_v1.0" TargetMode="Externa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3.jpeg"/><Relationship Id="rId4" Type="http://schemas.openxmlformats.org/officeDocument/2006/relationships/image" Target="../media/image5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iodive.com/news/software-industry-marc-andreessen/605301/" TargetMode="External"/><Relationship Id="rId2" Type="http://schemas.openxmlformats.org/officeDocument/2006/relationships/hyperlink" Target="https://future.a16z.com/software-is-eating-the-world/" TargetMode="Externa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a16z.com/" TargetMode="External"/><Relationship Id="rId4" Type="http://schemas.openxmlformats.org/officeDocument/2006/relationships/image" Target="../media/image6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8.xml"/><Relationship Id="rId2" Type="http://schemas.openxmlformats.org/officeDocument/2006/relationships/hyperlink" Target="https://www.marketresearchengine.com/reportdetails/hadoop-market-share" TargetMode="Externa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archive.cloudera.com/hwx-sandbox/hdp/hdp-2.6.5/HDP_2.6.5_virtualbox_180626.ova" TargetMode="External"/><Relationship Id="rId4" Type="http://schemas.openxmlformats.org/officeDocument/2006/relationships/hyperlink" Target="https://www.zdnet.com/article/the-new-cloudera-hortonworks-hadoop-100-open-source-50-boring/" TargetMode="Externa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oursera.org/specializations/data-science" TargetMode="Externa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jpeg"/><Relationship Id="rId4" Type="http://schemas.openxmlformats.org/officeDocument/2006/relationships/hyperlink" Target="https://www.forbes.com/sites/chunkamui/2012/01/18/how-kodak-failed/" TargetMode="Externa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.xml"/><Relationship Id="rId7" Type="http://schemas.microsoft.com/office/2007/relationships/diagramDrawing" Target="../diagrams/drawing9.xm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1.xml"/><Relationship Id="rId7" Type="http://schemas.microsoft.com/office/2007/relationships/diagramDrawing" Target="../diagrams/drawing10.xm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jpeg"/><Relationship Id="rId4" Type="http://schemas.openxmlformats.org/officeDocument/2006/relationships/hyperlink" Target="https://finance.yahoo.com/quote/NFLX" TargetMode="Externa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databricks.com/blog/2016/01/05/apache-spark-2015-year-in-review.html" TargetMode="External"/><Relationship Id="rId4" Type="http://schemas.openxmlformats.org/officeDocument/2006/relationships/image" Target="../media/image59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11.png"/><Relationship Id="rId2" Type="http://schemas.openxmlformats.org/officeDocument/2006/relationships/slideLayout" Target="../slideLayouts/slideLayout4.xml"/><Relationship Id="rId1" Type="http://schemas.openxmlformats.org/officeDocument/2006/relationships/video" Target="https://www.youtube.com/embed/pPXCuf7xLsM?feature=oembed" TargetMode="External"/><Relationship Id="rId6" Type="http://schemas.openxmlformats.org/officeDocument/2006/relationships/image" Target="../media/image11.jpeg"/><Relationship Id="rId5" Type="http://schemas.openxmlformats.org/officeDocument/2006/relationships/image" Target="../media/image80.png"/><Relationship Id="rId4" Type="http://schemas.openxmlformats.org/officeDocument/2006/relationships/hyperlink" Target="https://en.wikipedia.org/wiki/Robert_Metcalfe" TargetMode="Externa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hyperlink" Target="https://databricks.com/blog/2020/06/18/introducing-apache-spark-3-0-now-available-in-databricks-runtime-7-0.html" TargetMode="External"/><Relationship Id="rId3" Type="http://schemas.openxmlformats.org/officeDocument/2006/relationships/image" Target="../media/image64.png"/><Relationship Id="rId7" Type="http://schemas.openxmlformats.org/officeDocument/2006/relationships/hyperlink" Target="https://databricks.com/blog/2016/11/14/setting-new-world-record-apache-spark.html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databricks.com/blog/2014/11/05/spark-officially-sets-a-new-record-in-large-scale-sorting.html" TargetMode="External"/><Relationship Id="rId5" Type="http://schemas.openxmlformats.org/officeDocument/2006/relationships/image" Target="../media/image65.png"/><Relationship Id="rId4" Type="http://schemas.microsoft.com/office/2007/relationships/hdphoto" Target="../media/hdphoto1.wdp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s://spark.apache.org/docs/latest/quick-start.html" TargetMode="External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hyperlink" Target="https://hbr.org/2016/07/kodaks-downfall-wasnt-about-technology" TargetMode="External"/><Relationship Id="rId13" Type="http://schemas.openxmlformats.org/officeDocument/2006/relationships/hyperlink" Target="https://web.archive.org/web/20140119221101/https:/tomhayden3.com/2013/12/27/chess-mr-job/" TargetMode="External"/><Relationship Id="rId3" Type="http://schemas.openxmlformats.org/officeDocument/2006/relationships/hyperlink" Target="https://www.linkedin.com/pulse/digital-transformation-acceleration-through-prashant-thomas/" TargetMode="External"/><Relationship Id="rId7" Type="http://schemas.openxmlformats.org/officeDocument/2006/relationships/hyperlink" Target="https://www.forbes.com/sites/chunkamui/2012/01/18/how-kodak-failed/" TargetMode="External"/><Relationship Id="rId12" Type="http://schemas.openxmlformats.org/officeDocument/2006/relationships/hyperlink" Target="https://adamdrake.com/command-line-tools-can-be-235x-faster-than-your-hadoop-cluster.html" TargetMode="External"/><Relationship Id="rId2" Type="http://schemas.openxmlformats.org/officeDocument/2006/relationships/notesSlide" Target="../notesSlides/notesSlide39.xml"/><Relationship Id="rId16" Type="http://schemas.openxmlformats.org/officeDocument/2006/relationships/hyperlink" Target="https://www.marketresearchengine.com/reportdetails/hadoop-market-share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16z.com/" TargetMode="External"/><Relationship Id="rId11" Type="http://schemas.openxmlformats.org/officeDocument/2006/relationships/hyperlink" Target="http://www.roylongbottom.org.uk/Cray%201%20Supercomputer%20Performance%20Comparisons%20With%20Home%20Computers%20Phones%20and%20Tablets.htm" TargetMode="External"/><Relationship Id="rId5" Type="http://schemas.openxmlformats.org/officeDocument/2006/relationships/hyperlink" Target="https://www.ciodive.com/news/software-industry-marc-andreessen/605301/" TargetMode="External"/><Relationship Id="rId15" Type="http://schemas.openxmlformats.org/officeDocument/2006/relationships/hyperlink" Target="https://www.developer.com/database/getting-familiarized-with-the-hadoop-distribution-file-system/" TargetMode="External"/><Relationship Id="rId10" Type="http://schemas.openxmlformats.org/officeDocument/2006/relationships/hyperlink" Target="https://www.visualcapitalist.com/how-long-does-it-take-to-hit-50-million-users/" TargetMode="External"/><Relationship Id="rId4" Type="http://schemas.openxmlformats.org/officeDocument/2006/relationships/hyperlink" Target="https://a16z.com/why-software-is-eating-the-world/" TargetMode="External"/><Relationship Id="rId9" Type="http://schemas.openxmlformats.org/officeDocument/2006/relationships/hyperlink" Target="https://a16z.com/beyond-metcalfes-law-for-network-effects/" TargetMode="External"/><Relationship Id="rId14" Type="http://schemas.openxmlformats.org/officeDocument/2006/relationships/hyperlink" Target="https://www.morling.dev/blog/one-billion-row-challenge/" TargetMode="External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hyperlink" Target="https://x.com/itsPaulAi/status/1744764796011155947?s=20" TargetMode="External"/><Relationship Id="rId3" Type="http://schemas.openxmlformats.org/officeDocument/2006/relationships/hyperlink" Target="https://www.databricks.com/blog/2014/11/05/spark-officially-sets-a-new-record-in-large-scale-sorting.html" TargetMode="External"/><Relationship Id="rId7" Type="http://schemas.openxmlformats.org/officeDocument/2006/relationships/hyperlink" Target="https://www.microsoft.com/en-us/research/blog/phi-2-the-surprising-power-of-small-language-models/" TargetMode="External"/><Relationship Id="rId2" Type="http://schemas.openxmlformats.org/officeDocument/2006/relationships/hyperlink" Target="https://www.zdnet.com/article/the-new-cloudera-hortonworks-hadoop-100-open-source-50-borin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simplilearn.com/tutorials/hadoop-tutorial" TargetMode="External"/><Relationship Id="rId5" Type="http://schemas.openxmlformats.org/officeDocument/2006/relationships/hyperlink" Target="https://databricks.com/blog/2020/06/18/introducing-apache-spark-3-0-now-available-in-databricks-runtime-7-0.html" TargetMode="External"/><Relationship Id="rId4" Type="http://schemas.openxmlformats.org/officeDocument/2006/relationships/hyperlink" Target="https://www.databricks.com/blog/2016/11/14/setting-new-world-record-apache-spark.html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visualcapitalist.com/how-long-does-it-take-to-hit-50-million-users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John_Mashey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Τίτλος 1"/>
          <p:cNvSpPr>
            <a:spLocks noGrp="1"/>
          </p:cNvSpPr>
          <p:nvPr>
            <p:ph type="ctrTitle"/>
          </p:nvPr>
        </p:nvSpPr>
        <p:spPr>
          <a:xfrm>
            <a:off x="640079" y="2053641"/>
            <a:ext cx="3669161" cy="276009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l-GR" sz="4400" b="1" dirty="0">
                <a:solidFill>
                  <a:srgbClr val="FFFFFF"/>
                </a:solidFill>
              </a:rPr>
              <a:t>Τεχνολογίες μεγάλων δεδομένων</a:t>
            </a:r>
            <a:endParaRPr lang="en-US" sz="4400" b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Υπότιτλος 2"/>
          <p:cNvSpPr>
            <a:spLocks noGrp="1"/>
          </p:cNvSpPr>
          <p:nvPr>
            <p:ph type="subTitle" idx="1"/>
          </p:nvPr>
        </p:nvSpPr>
        <p:spPr>
          <a:xfrm>
            <a:off x="6090574" y="801866"/>
            <a:ext cx="5306084" cy="523063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l-GR" dirty="0">
                <a:solidFill>
                  <a:srgbClr val="000000"/>
                </a:solidFill>
              </a:rPr>
              <a:t>Χρήστος Γκόγκος</a:t>
            </a:r>
          </a:p>
          <a:p>
            <a:pPr algn="l"/>
            <a:r>
              <a:rPr lang="en-GB" sz="1800" dirty="0">
                <a:solidFill>
                  <a:srgbClr val="000000"/>
                </a:solidFill>
                <a:hlinkClick r:id="rId4"/>
              </a:rPr>
              <a:t>https://www.linkedin.com/in/christos-gogos-07a75bb/</a:t>
            </a:r>
            <a:r>
              <a:rPr lang="el-GR" sz="1800" dirty="0">
                <a:solidFill>
                  <a:srgbClr val="000000"/>
                </a:solidFill>
              </a:rPr>
              <a:t> </a:t>
            </a:r>
          </a:p>
          <a:p>
            <a:pPr algn="l"/>
            <a:r>
              <a:rPr lang="el-GR" sz="1800" dirty="0">
                <a:solidFill>
                  <a:srgbClr val="000000"/>
                </a:solidFill>
              </a:rPr>
              <a:t>22 Ιανουαρίου </a:t>
            </a:r>
            <a:r>
              <a:rPr lang="en-US" sz="1800" dirty="0">
                <a:solidFill>
                  <a:srgbClr val="000000"/>
                </a:solidFill>
              </a:rPr>
              <a:t>202</a:t>
            </a:r>
            <a:r>
              <a:rPr lang="el-GR" sz="1800" dirty="0">
                <a:solidFill>
                  <a:srgbClr val="000000"/>
                </a:solidFill>
              </a:rPr>
              <a:t>4</a:t>
            </a:r>
            <a:endParaRPr lang="en-US" dirty="0">
              <a:solidFill>
                <a:srgbClr val="000000"/>
              </a:solidFill>
            </a:endParaRPr>
          </a:p>
          <a:p>
            <a:pPr algn="l"/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6" name="Εικόνα 5">
            <a:extLst>
              <a:ext uri="{FF2B5EF4-FFF2-40B4-BE49-F238E27FC236}">
                <a16:creationId xmlns:a16="http://schemas.microsoft.com/office/drawing/2014/main" id="{BB0CED24-F563-47D9-A24A-90010588256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2391" y="16775"/>
            <a:ext cx="2529608" cy="884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6075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679FA3-BED6-6F45-8E2C-1ED959A9AD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E83847E-F973-4043-AFE3-EB6A63798C87}" type="slidenum">
              <a:rPr lang="el-GR" smtClean="0"/>
              <a:pPr>
                <a:spcAft>
                  <a:spcPts val="600"/>
                </a:spcAft>
              </a:pPr>
              <a:t>10</a:t>
            </a:fld>
            <a:endParaRPr lang="el-GR"/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42617193-BCD0-A09E-EE7B-7DFF7F4844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6401" y="501650"/>
            <a:ext cx="4559195" cy="5551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D991C74-DF0D-DA7C-5F32-C84355468125}"/>
              </a:ext>
            </a:extLst>
          </p:cNvPr>
          <p:cNvSpPr txBox="1"/>
          <p:nvPr/>
        </p:nvSpPr>
        <p:spPr>
          <a:xfrm>
            <a:off x="934570" y="6094740"/>
            <a:ext cx="1032285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R" sz="1100" dirty="0">
                <a:hlinkClick r:id="rId4"/>
              </a:rPr>
              <a:t>https://ediscoverytoday.com/2023/04/20/2023-internet-minute-infographic-by-ediscovery-today-and-ltmg-ediscovery-trends/</a:t>
            </a:r>
            <a:r>
              <a:rPr lang="en-GR" sz="11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405425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Τίτλος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Σημεία καμπής</a:t>
            </a:r>
          </a:p>
        </p:txBody>
      </p:sp>
      <p:sp>
        <p:nvSpPr>
          <p:cNvPr id="3" name="2 - Θέση περιεχομένου"/>
          <p:cNvSpPr>
            <a:spLocks noGrp="1"/>
          </p:cNvSpPr>
          <p:nvPr>
            <p:ph sz="half" idx="1"/>
          </p:nvPr>
        </p:nvSpPr>
        <p:spPr>
          <a:xfrm>
            <a:off x="369455" y="1533236"/>
            <a:ext cx="5802745" cy="5069583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10000"/>
              </a:lnSpc>
            </a:pPr>
            <a:r>
              <a:rPr lang="en-US" sz="2000" dirty="0"/>
              <a:t>1991: Internet</a:t>
            </a:r>
          </a:p>
          <a:p>
            <a:pPr>
              <a:lnSpc>
                <a:spcPct val="110000"/>
              </a:lnSpc>
            </a:pPr>
            <a:r>
              <a:rPr lang="el-GR" sz="2000" dirty="0"/>
              <a:t>1996</a:t>
            </a:r>
            <a:r>
              <a:rPr lang="en-US" sz="2000" dirty="0"/>
              <a:t>:</a:t>
            </a:r>
            <a:r>
              <a:rPr lang="el-GR" sz="2000" dirty="0"/>
              <a:t> κόστος ψηφιακής αποθήκευσης </a:t>
            </a:r>
            <a:r>
              <a:rPr lang="en-US" sz="2000" dirty="0"/>
              <a:t>&lt;</a:t>
            </a:r>
            <a:r>
              <a:rPr lang="el-GR" sz="2000" dirty="0"/>
              <a:t> κόστος έντυπης αποθήκευσης</a:t>
            </a:r>
          </a:p>
          <a:p>
            <a:pPr>
              <a:lnSpc>
                <a:spcPct val="110000"/>
              </a:lnSpc>
            </a:pPr>
            <a:r>
              <a:rPr lang="el-GR" sz="2000" dirty="0"/>
              <a:t>1997: </a:t>
            </a:r>
            <a:r>
              <a:rPr lang="en-US" sz="2000" dirty="0"/>
              <a:t>Google</a:t>
            </a:r>
          </a:p>
          <a:p>
            <a:pPr>
              <a:lnSpc>
                <a:spcPct val="110000"/>
              </a:lnSpc>
            </a:pPr>
            <a:r>
              <a:rPr lang="el-GR" sz="2000" dirty="0"/>
              <a:t>1999: </a:t>
            </a:r>
            <a:r>
              <a:rPr lang="en-US" sz="2000" dirty="0"/>
              <a:t>Big Data</a:t>
            </a:r>
            <a:r>
              <a:rPr lang="el-GR" sz="2000" dirty="0"/>
              <a:t>, </a:t>
            </a:r>
            <a:r>
              <a:rPr lang="en-US" sz="2000" dirty="0"/>
              <a:t>Internet of Things </a:t>
            </a:r>
          </a:p>
          <a:p>
            <a:pPr>
              <a:lnSpc>
                <a:spcPct val="110000"/>
              </a:lnSpc>
            </a:pPr>
            <a:r>
              <a:rPr lang="en-US" sz="2000" dirty="0"/>
              <a:t>2003: Google File System paper (by Google)</a:t>
            </a:r>
          </a:p>
          <a:p>
            <a:pPr>
              <a:lnSpc>
                <a:spcPct val="110000"/>
              </a:lnSpc>
            </a:pPr>
            <a:r>
              <a:rPr lang="en-US" sz="2000" dirty="0"/>
              <a:t>2004: </a:t>
            </a:r>
            <a:r>
              <a:rPr lang="en-US" sz="2000" dirty="0" err="1"/>
              <a:t>MapReduce</a:t>
            </a:r>
            <a:r>
              <a:rPr lang="en-US" sz="2000" dirty="0"/>
              <a:t> paper (by Google)</a:t>
            </a:r>
          </a:p>
          <a:p>
            <a:pPr>
              <a:lnSpc>
                <a:spcPct val="110000"/>
              </a:lnSpc>
            </a:pPr>
            <a:r>
              <a:rPr lang="en-US" sz="2000" dirty="0"/>
              <a:t>2005: Hadoop</a:t>
            </a:r>
            <a:endParaRPr lang="el-GR" sz="2000" dirty="0"/>
          </a:p>
          <a:p>
            <a:pPr>
              <a:lnSpc>
                <a:spcPct val="110000"/>
              </a:lnSpc>
            </a:pPr>
            <a:r>
              <a:rPr lang="el-GR" sz="2000" dirty="0"/>
              <a:t>2006: </a:t>
            </a:r>
            <a:r>
              <a:rPr lang="en-US" sz="2000" dirty="0"/>
              <a:t>Cloud Computing</a:t>
            </a:r>
          </a:p>
          <a:p>
            <a:pPr>
              <a:lnSpc>
                <a:spcPct val="110000"/>
              </a:lnSpc>
            </a:pPr>
            <a:r>
              <a:rPr lang="en-US" sz="2000" dirty="0"/>
              <a:t>2008: Bitcoin</a:t>
            </a:r>
            <a:endParaRPr lang="el-GR" sz="2000" dirty="0"/>
          </a:p>
          <a:p>
            <a:pPr>
              <a:lnSpc>
                <a:spcPct val="110000"/>
              </a:lnSpc>
            </a:pPr>
            <a:r>
              <a:rPr lang="el-GR" sz="2000" dirty="0"/>
              <a:t>2014: κίνηση στο διαδίκτυο από κινητά </a:t>
            </a:r>
            <a:r>
              <a:rPr lang="en-US" sz="2000" dirty="0"/>
              <a:t>&gt; </a:t>
            </a:r>
            <a:r>
              <a:rPr lang="el-GR" sz="2000" dirty="0"/>
              <a:t>κίνηση από σταθερούς Η/Υ</a:t>
            </a:r>
          </a:p>
          <a:p>
            <a:pPr>
              <a:lnSpc>
                <a:spcPct val="110000"/>
              </a:lnSpc>
            </a:pPr>
            <a:r>
              <a:rPr lang="el-GR" sz="2000" dirty="0"/>
              <a:t>2015: </a:t>
            </a:r>
            <a:r>
              <a:rPr lang="en-US" sz="2000" dirty="0"/>
              <a:t>Deep Learning</a:t>
            </a:r>
          </a:p>
          <a:p>
            <a:pPr>
              <a:lnSpc>
                <a:spcPct val="110000"/>
              </a:lnSpc>
            </a:pPr>
            <a:r>
              <a:rPr lang="en-US" sz="2000" dirty="0"/>
              <a:t>2016: VR/AR (Oculus Rift)</a:t>
            </a:r>
          </a:p>
          <a:p>
            <a:pPr>
              <a:lnSpc>
                <a:spcPct val="110000"/>
              </a:lnSpc>
            </a:pPr>
            <a:r>
              <a:rPr lang="en-US" sz="2000" dirty="0"/>
              <a:t>2017: </a:t>
            </a:r>
            <a:r>
              <a:rPr lang="en-US" sz="2000" dirty="0" err="1"/>
              <a:t>AlphaZero</a:t>
            </a:r>
            <a:r>
              <a:rPr lang="en-US" sz="2000" dirty="0"/>
              <a:t> by DeepMind</a:t>
            </a:r>
          </a:p>
          <a:p>
            <a:pPr>
              <a:lnSpc>
                <a:spcPct val="110000"/>
              </a:lnSpc>
            </a:pPr>
            <a:r>
              <a:rPr lang="en-US" sz="2000" dirty="0"/>
              <a:t>2020: Blockchain - Proof of Stake</a:t>
            </a:r>
          </a:p>
          <a:p>
            <a:pPr>
              <a:lnSpc>
                <a:spcPct val="110000"/>
              </a:lnSpc>
            </a:pPr>
            <a:r>
              <a:rPr lang="en-US" sz="2000" dirty="0"/>
              <a:t>2021: Metaverse</a:t>
            </a:r>
          </a:p>
          <a:p>
            <a:pPr>
              <a:lnSpc>
                <a:spcPct val="110000"/>
              </a:lnSpc>
            </a:pPr>
            <a:r>
              <a:rPr lang="en-US" sz="2000" dirty="0"/>
              <a:t>2022: </a:t>
            </a:r>
            <a:r>
              <a:rPr lang="en-US" sz="2000" dirty="0" err="1"/>
              <a:t>ChatGPT</a:t>
            </a:r>
            <a:r>
              <a:rPr lang="en-US" sz="2000" dirty="0"/>
              <a:t> </a:t>
            </a:r>
            <a:r>
              <a:rPr lang="el-GR" sz="2000" dirty="0" err="1"/>
              <a:t>απ</a:t>
            </a:r>
            <a:r>
              <a:rPr lang="en-US" sz="2000" dirty="0"/>
              <a:t>ό</a:t>
            </a:r>
            <a:r>
              <a:rPr lang="el-GR" sz="2000" dirty="0"/>
              <a:t> την </a:t>
            </a:r>
            <a:r>
              <a:rPr lang="en-US" sz="2000" dirty="0"/>
              <a:t>Open AI </a:t>
            </a:r>
          </a:p>
        </p:txBody>
      </p:sp>
      <p:graphicFrame>
        <p:nvGraphicFramePr>
          <p:cNvPr id="5" name="Θέση περιεχομένου 4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531277019"/>
              </p:ext>
            </p:extLst>
          </p:nvPr>
        </p:nvGraphicFramePr>
        <p:xfrm>
          <a:off x="6523182" y="1690688"/>
          <a:ext cx="5181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Θέση αριθμού διαφάνειας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CA47B-BB17-47C7-9E60-64B1219A2C73}" type="slidenum">
              <a:rPr lang="el-GR" smtClean="0"/>
              <a:t>11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7548768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Τίτλος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l-GR" dirty="0"/>
              <a:t>Σημαντικές αλλαγές των τελευταίων ετών</a:t>
            </a:r>
          </a:p>
        </p:txBody>
      </p:sp>
      <p:sp>
        <p:nvSpPr>
          <p:cNvPr id="3" name="2 - Θέση περιεχομένου"/>
          <p:cNvSpPr>
            <a:spLocks noGrp="1"/>
          </p:cNvSpPr>
          <p:nvPr>
            <p:ph sz="quarter" idx="1"/>
          </p:nvPr>
        </p:nvSpPr>
        <p:spPr>
          <a:xfrm>
            <a:off x="838200" y="1825625"/>
            <a:ext cx="4639689" cy="4351338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el-GR" dirty="0"/>
              <a:t>Πολλαπλασιασμός ψηφιακών δεδομένων που παράγουν οι χρήστες μέσω της συμπεριφοράς τους</a:t>
            </a:r>
            <a:r>
              <a:rPr lang="en-US" dirty="0"/>
              <a:t> (</a:t>
            </a:r>
            <a:r>
              <a:rPr lang="el-GR" dirty="0"/>
              <a:t>επισκέψεις σε ιστοσελίδες, ηλεκτρονικές συναλλαγές, κοινωνικά δίκτυα κ.α.</a:t>
            </a:r>
            <a:r>
              <a:rPr lang="en-US" dirty="0"/>
              <a:t>)</a:t>
            </a:r>
            <a:endParaRPr lang="el-GR" dirty="0"/>
          </a:p>
          <a:p>
            <a:pPr>
              <a:lnSpc>
                <a:spcPct val="120000"/>
              </a:lnSpc>
            </a:pPr>
            <a:r>
              <a:rPr lang="el-GR" dirty="0"/>
              <a:t>Μείωση κόστους αποθήκευσης</a:t>
            </a:r>
            <a:r>
              <a:rPr lang="en-US" dirty="0"/>
              <a:t> </a:t>
            </a:r>
            <a:r>
              <a:rPr lang="el-GR" dirty="0"/>
              <a:t>-επεξεργασίας</a:t>
            </a:r>
          </a:p>
          <a:p>
            <a:pPr>
              <a:lnSpc>
                <a:spcPct val="120000"/>
              </a:lnSpc>
            </a:pPr>
            <a:r>
              <a:rPr lang="el-GR" dirty="0"/>
              <a:t>Μείωση τιμών αισθητήρων</a:t>
            </a:r>
          </a:p>
          <a:p>
            <a:pPr>
              <a:lnSpc>
                <a:spcPct val="120000"/>
              </a:lnSpc>
            </a:pPr>
            <a:r>
              <a:rPr lang="el-GR" dirty="0" err="1"/>
              <a:t>Φορέσιμες</a:t>
            </a:r>
            <a:r>
              <a:rPr lang="el-GR" dirty="0"/>
              <a:t> συσκευές</a:t>
            </a:r>
          </a:p>
          <a:p>
            <a:pPr>
              <a:lnSpc>
                <a:spcPct val="120000"/>
              </a:lnSpc>
            </a:pPr>
            <a:r>
              <a:rPr lang="el-GR" dirty="0"/>
              <a:t>Σημαντική πρόοδος σε αλγόριθμους μηχανικής μάθησης</a:t>
            </a:r>
            <a:r>
              <a:rPr lang="en-US" dirty="0"/>
              <a:t> </a:t>
            </a:r>
          </a:p>
          <a:p>
            <a:pPr>
              <a:lnSpc>
                <a:spcPct val="120000"/>
              </a:lnSpc>
            </a:pPr>
            <a:r>
              <a:rPr lang="el-GR" dirty="0"/>
              <a:t>Μοντέλα γλωσσικής κατανόησης (π.χ. </a:t>
            </a:r>
            <a:r>
              <a:rPr lang="en-US" dirty="0" err="1"/>
              <a:t>ChatGPT</a:t>
            </a:r>
            <a:r>
              <a:rPr lang="en-US" dirty="0"/>
              <a:t>, Google’s BART, Claude, …</a:t>
            </a:r>
            <a:r>
              <a:rPr lang="el-GR" dirty="0"/>
              <a:t>)</a:t>
            </a:r>
          </a:p>
        </p:txBody>
      </p:sp>
      <p:pic>
        <p:nvPicPr>
          <p:cNvPr id="57346" name="Picture 2" descr="http://www.strainsense.co.uk/images/uploads/making_sense_of_sensors_new.jpg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3" cstate="print"/>
          <a:stretch>
            <a:fillRect/>
          </a:stretch>
        </p:blipFill>
        <p:spPr bwMode="auto">
          <a:xfrm>
            <a:off x="7405065" y="1724626"/>
            <a:ext cx="2969769" cy="1378821"/>
          </a:xfrm>
          <a:prstGeom prst="rect">
            <a:avLst/>
          </a:prstGeom>
          <a:noFill/>
        </p:spPr>
      </p:pic>
      <p:pic>
        <p:nvPicPr>
          <p:cNvPr id="1028" name="Picture 4" descr="Related image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84" r="16794"/>
          <a:stretch/>
        </p:blipFill>
        <p:spPr bwMode="auto">
          <a:xfrm>
            <a:off x="10374834" y="3286466"/>
            <a:ext cx="896605" cy="1347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elated imag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4414" y="3313736"/>
            <a:ext cx="1599398" cy="1404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Θέση αριθμού διαφάνειας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CA47B-BB17-47C7-9E60-64B1219A2C73}" type="slidenum">
              <a:rPr lang="el-GR" smtClean="0"/>
              <a:t>12</a:t>
            </a:fld>
            <a:endParaRPr lang="el-GR"/>
          </a:p>
        </p:txBody>
      </p:sp>
      <p:pic>
        <p:nvPicPr>
          <p:cNvPr id="1026" name="Picture 2" descr="Amazon Echo Dot 3rd Gen Anthracite Black - Smart Speaker Alexa - Smart Home  Technology, Amazon Echo Dot">
            <a:extLst>
              <a:ext uri="{FF2B5EF4-FFF2-40B4-BE49-F238E27FC236}">
                <a16:creationId xmlns:a16="http://schemas.microsoft.com/office/drawing/2014/main" id="{D8F6D54D-3732-409F-A647-CF4EE789E4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9312" y="3286466"/>
            <a:ext cx="1259320" cy="1259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product">
            <a:extLst>
              <a:ext uri="{FF2B5EF4-FFF2-40B4-BE49-F238E27FC236}">
                <a16:creationId xmlns:a16="http://schemas.microsoft.com/office/drawing/2014/main" id="{51B94467-166D-4E6A-89A7-72C86B38AB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228710" y="3363586"/>
            <a:ext cx="820574" cy="1026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AI vs ML vs Deep Learning - Machine Learning Tutorial - Edureka">
            <a:extLst>
              <a:ext uri="{FF2B5EF4-FFF2-40B4-BE49-F238E27FC236}">
                <a16:creationId xmlns:a16="http://schemas.microsoft.com/office/drawing/2014/main" id="{DEC3E9C2-487F-6582-5EF3-D7AFED650E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6809" y="4756075"/>
            <a:ext cx="4260769" cy="1791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5C54B43B-9E27-4C19-DF97-C94B5E95A3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2987" y="5160085"/>
            <a:ext cx="792255" cy="792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95685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3EB1BA-E37F-A653-7D6D-635C859744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8C6CAB3-8D73-3AAA-9F21-B0D5C31C9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Εξέλιξη υπολογιστικής ισχύος</a:t>
            </a:r>
            <a:endParaRPr lang="en-GR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6C1FB2D-123E-0A40-AA6F-53F6C05D79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 fontScale="85000" lnSpcReduction="10000"/>
          </a:bodyPr>
          <a:lstStyle/>
          <a:p>
            <a:r>
              <a:rPr lang="el-GR" dirty="0">
                <a:solidFill>
                  <a:srgbClr val="000000"/>
                </a:solidFill>
              </a:rPr>
              <a:t>Στο </a:t>
            </a:r>
            <a:r>
              <a:rPr lang="en-US" dirty="0">
                <a:solidFill>
                  <a:srgbClr val="000000"/>
                </a:solidFill>
              </a:rPr>
              <a:t>“</a:t>
            </a:r>
            <a:r>
              <a:rPr lang="en-GB" dirty="0">
                <a:solidFill>
                  <a:srgbClr val="000000"/>
                </a:solidFill>
              </a:rPr>
              <a:t>Cray 1 Supercomputer Performance Comparisons With Home Computers Phones and Tablets” </a:t>
            </a:r>
            <a:r>
              <a:rPr lang="el-GR" dirty="0">
                <a:solidFill>
                  <a:srgbClr val="000000"/>
                </a:solidFill>
              </a:rPr>
              <a:t>ο </a:t>
            </a:r>
            <a:r>
              <a:rPr lang="en-GB" dirty="0">
                <a:solidFill>
                  <a:srgbClr val="000000"/>
                </a:solidFill>
              </a:rPr>
              <a:t>Roy Longbottom</a:t>
            </a:r>
            <a:r>
              <a:rPr lang="el-GR" dirty="0">
                <a:solidFill>
                  <a:srgbClr val="000000"/>
                </a:solidFill>
              </a:rPr>
              <a:t> αναφέρει ότι:  </a:t>
            </a:r>
            <a:endParaRPr lang="el-GR" b="0" i="0" dirty="0">
              <a:solidFill>
                <a:srgbClr val="000000"/>
              </a:solidFill>
              <a:effectLst/>
            </a:endParaRPr>
          </a:p>
          <a:p>
            <a:pPr lvl="1"/>
            <a:r>
              <a:rPr lang="el-GR" b="0" i="0" dirty="0">
                <a:solidFill>
                  <a:srgbClr val="000000"/>
                </a:solidFill>
                <a:effectLst/>
              </a:rPr>
              <a:t>«Το</a:t>
            </a:r>
            <a:r>
              <a:rPr lang="en-GB" b="0" i="0" dirty="0">
                <a:solidFill>
                  <a:srgbClr val="000000"/>
                </a:solidFill>
                <a:effectLst/>
              </a:rPr>
              <a:t> 1978, </a:t>
            </a:r>
            <a:r>
              <a:rPr lang="el-GR" b="0" i="0" dirty="0">
                <a:solidFill>
                  <a:srgbClr val="000000"/>
                </a:solidFill>
                <a:effectLst/>
              </a:rPr>
              <a:t>ο </a:t>
            </a:r>
            <a:r>
              <a:rPr lang="el-GR" b="0" i="0" dirty="0" err="1">
                <a:solidFill>
                  <a:srgbClr val="000000"/>
                </a:solidFill>
                <a:effectLst/>
              </a:rPr>
              <a:t>υπερυπολογιστής</a:t>
            </a:r>
            <a:r>
              <a:rPr lang="en-GB" b="0" i="0" dirty="0">
                <a:solidFill>
                  <a:srgbClr val="000000"/>
                </a:solidFill>
                <a:effectLst/>
              </a:rPr>
              <a:t> Cray-1 </a:t>
            </a:r>
            <a:r>
              <a:rPr lang="el-GR" b="0" i="0" dirty="0">
                <a:solidFill>
                  <a:srgbClr val="000000"/>
                </a:solidFill>
                <a:effectLst/>
              </a:rPr>
              <a:t>κόστιζε</a:t>
            </a:r>
            <a:r>
              <a:rPr lang="en-GB" b="0" i="0" dirty="0">
                <a:solidFill>
                  <a:srgbClr val="000000"/>
                </a:solidFill>
                <a:effectLst/>
              </a:rPr>
              <a:t> $7 </a:t>
            </a:r>
            <a:r>
              <a:rPr lang="el-GR" b="0" i="0" dirty="0">
                <a:solidFill>
                  <a:srgbClr val="000000"/>
                </a:solidFill>
                <a:effectLst/>
              </a:rPr>
              <a:t>εκατομμύρια</a:t>
            </a:r>
            <a:r>
              <a:rPr lang="en-GB" b="0" i="0" dirty="0">
                <a:solidFill>
                  <a:srgbClr val="000000"/>
                </a:solidFill>
                <a:effectLst/>
              </a:rPr>
              <a:t>, </a:t>
            </a:r>
            <a:r>
              <a:rPr lang="el-GR" b="0" i="0" dirty="0">
                <a:solidFill>
                  <a:srgbClr val="000000"/>
                </a:solidFill>
                <a:effectLst/>
              </a:rPr>
              <a:t>ζύγιζε περίπου 5 τόνους</a:t>
            </a:r>
            <a:r>
              <a:rPr lang="en-GB" b="0" i="0" dirty="0">
                <a:solidFill>
                  <a:srgbClr val="000000"/>
                </a:solidFill>
                <a:effectLst/>
              </a:rPr>
              <a:t> </a:t>
            </a:r>
            <a:r>
              <a:rPr lang="el-GR" b="0" i="0" dirty="0">
                <a:solidFill>
                  <a:srgbClr val="000000"/>
                </a:solidFill>
                <a:effectLst/>
              </a:rPr>
              <a:t>και απαιτούσε τροφοδοσία </a:t>
            </a:r>
            <a:r>
              <a:rPr lang="en-GB" b="0" i="0" dirty="0">
                <a:solidFill>
                  <a:srgbClr val="000000"/>
                </a:solidFill>
                <a:effectLst/>
              </a:rPr>
              <a:t>115 kilowatt. </a:t>
            </a:r>
            <a:r>
              <a:rPr lang="el-GR" dirty="0">
                <a:solidFill>
                  <a:srgbClr val="000000"/>
                </a:solidFill>
              </a:rPr>
              <a:t>Ήταν, με μεγάλη διαφορά, </a:t>
            </a:r>
            <a:r>
              <a:rPr lang="el-GR" b="0" i="0" dirty="0">
                <a:solidFill>
                  <a:srgbClr val="000000"/>
                </a:solidFill>
                <a:effectLst/>
              </a:rPr>
              <a:t>ο ταχύτερος υπολογιστής στον κόσμο».</a:t>
            </a:r>
          </a:p>
          <a:p>
            <a:pPr lvl="1"/>
            <a:r>
              <a:rPr lang="el-GR" b="0" i="0" dirty="0">
                <a:solidFill>
                  <a:srgbClr val="000000"/>
                </a:solidFill>
                <a:effectLst/>
              </a:rPr>
              <a:t>«Το </a:t>
            </a:r>
            <a:r>
              <a:rPr lang="en-GB" b="0" i="0" dirty="0">
                <a:solidFill>
                  <a:srgbClr val="000000"/>
                </a:solidFill>
                <a:effectLst/>
              </a:rPr>
              <a:t>Raspberry Pi </a:t>
            </a:r>
            <a:r>
              <a:rPr lang="el-GR" b="0" i="0" dirty="0">
                <a:solidFill>
                  <a:srgbClr val="000000"/>
                </a:solidFill>
                <a:effectLst/>
              </a:rPr>
              <a:t>κοστίζει περίπου </a:t>
            </a:r>
            <a:r>
              <a:rPr lang="en-GB" b="0" i="0" dirty="0">
                <a:solidFill>
                  <a:srgbClr val="000000"/>
                </a:solidFill>
                <a:effectLst/>
              </a:rPr>
              <a:t>$70 (CPU </a:t>
            </a:r>
            <a:r>
              <a:rPr lang="el-GR" b="0" i="0" dirty="0">
                <a:solidFill>
                  <a:srgbClr val="000000"/>
                </a:solidFill>
                <a:effectLst/>
              </a:rPr>
              <a:t>πλακέτα</a:t>
            </a:r>
            <a:r>
              <a:rPr lang="en-GB" b="0" i="0" dirty="0">
                <a:solidFill>
                  <a:srgbClr val="000000"/>
                </a:solidFill>
                <a:effectLst/>
              </a:rPr>
              <a:t>, </a:t>
            </a:r>
            <a:r>
              <a:rPr lang="el-GR" b="0" i="0" dirty="0">
                <a:solidFill>
                  <a:srgbClr val="000000"/>
                </a:solidFill>
                <a:effectLst/>
              </a:rPr>
              <a:t>θήκη</a:t>
            </a:r>
            <a:r>
              <a:rPr lang="en-GB" b="0" i="0" dirty="0">
                <a:solidFill>
                  <a:srgbClr val="000000"/>
                </a:solidFill>
                <a:effectLst/>
              </a:rPr>
              <a:t>, </a:t>
            </a:r>
            <a:r>
              <a:rPr lang="el-GR" b="0" i="0" dirty="0">
                <a:solidFill>
                  <a:srgbClr val="000000"/>
                </a:solidFill>
                <a:effectLst/>
              </a:rPr>
              <a:t>τροφοδοτικό</a:t>
            </a:r>
            <a:r>
              <a:rPr lang="en-GB" b="0" i="0" dirty="0">
                <a:solidFill>
                  <a:srgbClr val="000000"/>
                </a:solidFill>
                <a:effectLst/>
              </a:rPr>
              <a:t>, SD </a:t>
            </a:r>
            <a:r>
              <a:rPr lang="el-GR" b="0" i="0" dirty="0">
                <a:solidFill>
                  <a:srgbClr val="000000"/>
                </a:solidFill>
                <a:effectLst/>
              </a:rPr>
              <a:t>κάρτα</a:t>
            </a:r>
            <a:r>
              <a:rPr lang="en-GB" b="0" i="0" dirty="0">
                <a:solidFill>
                  <a:srgbClr val="000000"/>
                </a:solidFill>
                <a:effectLst/>
              </a:rPr>
              <a:t>), </a:t>
            </a:r>
            <a:r>
              <a:rPr lang="el-GR" b="0" i="0" dirty="0">
                <a:solidFill>
                  <a:srgbClr val="000000"/>
                </a:solidFill>
                <a:effectLst/>
              </a:rPr>
              <a:t>ζυγίζει περ</a:t>
            </a:r>
            <a:r>
              <a:rPr lang="en-US" b="0" i="0" dirty="0" err="1">
                <a:solidFill>
                  <a:srgbClr val="000000"/>
                </a:solidFill>
                <a:effectLst/>
              </a:rPr>
              <a:t>ί</a:t>
            </a:r>
            <a:r>
              <a:rPr lang="el-GR" b="0" i="0" dirty="0">
                <a:solidFill>
                  <a:srgbClr val="000000"/>
                </a:solidFill>
                <a:effectLst/>
              </a:rPr>
              <a:t>που 50 γραμμάρια</a:t>
            </a:r>
            <a:r>
              <a:rPr lang="en-GB" b="0" i="0" dirty="0">
                <a:solidFill>
                  <a:srgbClr val="000000"/>
                </a:solidFill>
                <a:effectLst/>
              </a:rPr>
              <a:t>, </a:t>
            </a:r>
            <a:r>
              <a:rPr lang="el-GR" b="0" i="0" dirty="0">
                <a:solidFill>
                  <a:srgbClr val="000000"/>
                </a:solidFill>
                <a:effectLst/>
              </a:rPr>
              <a:t>χρησιμοποιεί τροφοδοσία 5 </a:t>
            </a:r>
            <a:r>
              <a:rPr lang="en-GB" b="0" i="0" dirty="0">
                <a:solidFill>
                  <a:srgbClr val="000000"/>
                </a:solidFill>
                <a:effectLst/>
              </a:rPr>
              <a:t>watt </a:t>
            </a:r>
            <a:r>
              <a:rPr lang="el-GR" b="0" i="0" dirty="0">
                <a:solidFill>
                  <a:srgbClr val="000000"/>
                </a:solidFill>
                <a:effectLst/>
              </a:rPr>
              <a:t>και είναι περισσότερο απ</a:t>
            </a:r>
            <a:r>
              <a:rPr lang="el-GR" dirty="0">
                <a:solidFill>
                  <a:srgbClr val="000000"/>
                </a:solidFill>
              </a:rPr>
              <a:t>ό </a:t>
            </a:r>
            <a:r>
              <a:rPr lang="en-GB" b="1" i="0" dirty="0">
                <a:solidFill>
                  <a:srgbClr val="000000"/>
                </a:solidFill>
                <a:effectLst/>
              </a:rPr>
              <a:t>4,5 </a:t>
            </a:r>
            <a:r>
              <a:rPr lang="el-GR" b="1" i="0" dirty="0">
                <a:solidFill>
                  <a:srgbClr val="000000"/>
                </a:solidFill>
                <a:effectLst/>
              </a:rPr>
              <a:t>φορ</a:t>
            </a:r>
            <a:r>
              <a:rPr lang="el-GR" b="1" dirty="0">
                <a:solidFill>
                  <a:srgbClr val="000000"/>
                </a:solidFill>
              </a:rPr>
              <a:t>ές ταχύτερο από το </a:t>
            </a:r>
            <a:r>
              <a:rPr lang="en-GB" b="1" i="0" dirty="0">
                <a:solidFill>
                  <a:srgbClr val="000000"/>
                </a:solidFill>
                <a:effectLst/>
              </a:rPr>
              <a:t>Cray 1</a:t>
            </a:r>
            <a:r>
              <a:rPr lang="el-GR" i="0" dirty="0">
                <a:solidFill>
                  <a:srgbClr val="000000"/>
                </a:solidFill>
                <a:effectLst/>
              </a:rPr>
              <a:t>»</a:t>
            </a:r>
            <a:r>
              <a:rPr lang="en-GB" b="0" i="0" dirty="0">
                <a:solidFill>
                  <a:srgbClr val="000000"/>
                </a:solidFill>
                <a:effectLst/>
              </a:rPr>
              <a:t>.</a:t>
            </a:r>
            <a:endParaRPr lang="en-G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74EED0-8771-FEF0-3A31-3F86FB0BB2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3847E-F973-4043-AFE3-EB6A63798C87}" type="slidenum">
              <a:rPr lang="el-GR" smtClean="0"/>
              <a:t>13</a:t>
            </a:fld>
            <a:endParaRPr lang="el-GR"/>
          </a:p>
        </p:txBody>
      </p:sp>
      <p:pic>
        <p:nvPicPr>
          <p:cNvPr id="6148" name="Picture 4" descr="undefined">
            <a:extLst>
              <a:ext uri="{FF2B5EF4-FFF2-40B4-BE49-F238E27FC236}">
                <a16:creationId xmlns:a16="http://schemas.microsoft.com/office/drawing/2014/main" id="{746AD810-0C16-896D-3082-EAC0BD903063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26" r="3546"/>
          <a:stretch/>
        </p:blipFill>
        <p:spPr bwMode="auto">
          <a:xfrm>
            <a:off x="7126941" y="1825625"/>
            <a:ext cx="4043084" cy="2914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Raspberry Pi 2 Hands On Review: More than a hobby? | Digital Trends">
            <a:extLst>
              <a:ext uri="{FF2B5EF4-FFF2-40B4-BE49-F238E27FC236}">
                <a16:creationId xmlns:a16="http://schemas.microsoft.com/office/drawing/2014/main" id="{A407640B-54F3-A9F6-7D13-1C2F688E1B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91" r="8129"/>
          <a:stretch/>
        </p:blipFill>
        <p:spPr bwMode="auto">
          <a:xfrm>
            <a:off x="8073839" y="4875212"/>
            <a:ext cx="2149288" cy="1375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4BC8D6B-BA72-00CE-2D4A-4497A0CF0DA9}"/>
              </a:ext>
            </a:extLst>
          </p:cNvPr>
          <p:cNvSpPr txBox="1"/>
          <p:nvPr/>
        </p:nvSpPr>
        <p:spPr>
          <a:xfrm>
            <a:off x="589428" y="6034927"/>
            <a:ext cx="621254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dirty="0">
                <a:hlinkClick r:id="rId5"/>
              </a:rPr>
              <a:t>http://www.roylongbottom.org.uk/Cray%201%20Supercomputer%20Performance%20Comparisons%20With%20Home%20Computers%20Phones%20and%20Tablets.htm</a:t>
            </a:r>
            <a:r>
              <a:rPr lang="el-GR" sz="1100" dirty="0"/>
              <a:t> </a:t>
            </a:r>
            <a:endParaRPr lang="en-GR" sz="1100" dirty="0"/>
          </a:p>
        </p:txBody>
      </p:sp>
      <p:pic>
        <p:nvPicPr>
          <p:cNvPr id="6156" name="Picture 12" descr="cray-logo-1-1 – HackerX">
            <a:extLst>
              <a:ext uri="{FF2B5EF4-FFF2-40B4-BE49-F238E27FC236}">
                <a16:creationId xmlns:a16="http://schemas.microsoft.com/office/drawing/2014/main" id="{71368576-1C1A-6D77-C1FF-D6F44131F3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7944" y="481993"/>
            <a:ext cx="2060388" cy="2060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8" name="Picture 14" descr="ESA - Raspberry Pi logo">
            <a:extLst>
              <a:ext uri="{FF2B5EF4-FFF2-40B4-BE49-F238E27FC236}">
                <a16:creationId xmlns:a16="http://schemas.microsoft.com/office/drawing/2014/main" id="{2F301D87-D820-63C6-2E52-E1E84F0F85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7137" y="5139457"/>
            <a:ext cx="762001" cy="846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08757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1 - Τίτλος"/>
          <p:cNvSpPr>
            <a:spLocks noGrp="1"/>
          </p:cNvSpPr>
          <p:nvPr>
            <p:ph type="title"/>
          </p:nvPr>
        </p:nvSpPr>
        <p:spPr>
          <a:xfrm>
            <a:off x="147783" y="2053641"/>
            <a:ext cx="4572000" cy="2760098"/>
          </a:xfrm>
        </p:spPr>
        <p:txBody>
          <a:bodyPr>
            <a:normAutofit/>
          </a:bodyPr>
          <a:lstStyle/>
          <a:p>
            <a:r>
              <a:rPr lang="el-GR" sz="3100" dirty="0">
                <a:solidFill>
                  <a:srgbClr val="FFFFFF"/>
                </a:solidFill>
              </a:rPr>
              <a:t>Τεχνολογίες αποθήκευσης και επεξεργασίας δεδομένων που προηγήθηκαν των </a:t>
            </a:r>
            <a:r>
              <a:rPr lang="en-US" sz="3100" dirty="0">
                <a:solidFill>
                  <a:srgbClr val="FFFFFF"/>
                </a:solidFill>
              </a:rPr>
              <a:t>Big Data</a:t>
            </a:r>
            <a:endParaRPr lang="el-GR" sz="3100" dirty="0">
              <a:solidFill>
                <a:srgbClr val="FFFFFF"/>
              </a:solidFill>
            </a:endParaRPr>
          </a:p>
        </p:txBody>
      </p:sp>
      <p:sp>
        <p:nvSpPr>
          <p:cNvPr id="5" name="4 - Θέση περιεχομένου"/>
          <p:cNvSpPr>
            <a:spLocks noGrp="1"/>
          </p:cNvSpPr>
          <p:nvPr>
            <p:ph sz="quarter" idx="1"/>
          </p:nvPr>
        </p:nvSpPr>
        <p:spPr>
          <a:xfrm>
            <a:off x="6090573" y="801866"/>
            <a:ext cx="5953643" cy="5230634"/>
          </a:xfrm>
        </p:spPr>
        <p:txBody>
          <a:bodyPr anchor="ctr">
            <a:normAutofit/>
          </a:bodyPr>
          <a:lstStyle/>
          <a:p>
            <a:r>
              <a:rPr lang="el-GR" sz="2400" dirty="0">
                <a:solidFill>
                  <a:srgbClr val="000000"/>
                </a:solidFill>
              </a:rPr>
              <a:t>Ιεραρχικές Βάσεις Δεδομένων</a:t>
            </a:r>
          </a:p>
          <a:p>
            <a:r>
              <a:rPr lang="el-GR" sz="2400" dirty="0">
                <a:solidFill>
                  <a:srgbClr val="000000"/>
                </a:solidFill>
              </a:rPr>
              <a:t>Δικτυωτές Βάσεις Δεδομένων</a:t>
            </a:r>
          </a:p>
          <a:p>
            <a:r>
              <a:rPr lang="el-GR" sz="2400" dirty="0">
                <a:solidFill>
                  <a:srgbClr val="000000"/>
                </a:solidFill>
              </a:rPr>
              <a:t>Σχεσιακές Βάσεις Δεδομένων</a:t>
            </a:r>
          </a:p>
          <a:p>
            <a:r>
              <a:rPr lang="el-GR" sz="2400" dirty="0">
                <a:solidFill>
                  <a:srgbClr val="000000"/>
                </a:solidFill>
              </a:rPr>
              <a:t>Αντικειμενοστραφείς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l-GR" sz="2400" dirty="0">
                <a:solidFill>
                  <a:srgbClr val="000000"/>
                </a:solidFill>
              </a:rPr>
              <a:t>Βάσεις Δεδομένων </a:t>
            </a:r>
          </a:p>
          <a:p>
            <a:r>
              <a:rPr lang="en-US" sz="2400" dirty="0">
                <a:solidFill>
                  <a:srgbClr val="000000"/>
                </a:solidFill>
              </a:rPr>
              <a:t>Data warehouses</a:t>
            </a:r>
            <a:r>
              <a:rPr lang="el-GR" sz="2400" dirty="0">
                <a:solidFill>
                  <a:srgbClr val="000000"/>
                </a:solidFill>
              </a:rPr>
              <a:t> και </a:t>
            </a:r>
            <a:r>
              <a:rPr lang="en-US" sz="2400" dirty="0">
                <a:solidFill>
                  <a:srgbClr val="000000"/>
                </a:solidFill>
              </a:rPr>
              <a:t>data marts (</a:t>
            </a:r>
            <a:r>
              <a:rPr lang="el-GR" sz="2400" dirty="0">
                <a:solidFill>
                  <a:srgbClr val="000000"/>
                </a:solidFill>
              </a:rPr>
              <a:t>ημερήσια ή εβδομαδιαία ενημέρωση</a:t>
            </a:r>
            <a:r>
              <a:rPr lang="en-US" sz="2400" dirty="0">
                <a:solidFill>
                  <a:srgbClr val="000000"/>
                </a:solidFill>
              </a:rPr>
              <a:t>)</a:t>
            </a:r>
          </a:p>
          <a:p>
            <a:r>
              <a:rPr lang="en-US" sz="2400" dirty="0">
                <a:solidFill>
                  <a:srgbClr val="000000"/>
                </a:solidFill>
              </a:rPr>
              <a:t>Online Transactional Processing (OLTP)</a:t>
            </a:r>
            <a:endParaRPr lang="el-GR" sz="2400" dirty="0">
              <a:solidFill>
                <a:srgbClr val="000000"/>
              </a:solidFill>
            </a:endParaRPr>
          </a:p>
          <a:p>
            <a:r>
              <a:rPr lang="en-US" sz="2400" dirty="0">
                <a:solidFill>
                  <a:srgbClr val="000000"/>
                </a:solidFill>
              </a:rPr>
              <a:t>Online Analytical Processing (OLAP)</a:t>
            </a:r>
          </a:p>
          <a:p>
            <a:r>
              <a:rPr lang="el-GR" sz="2400" dirty="0">
                <a:solidFill>
                  <a:srgbClr val="000000"/>
                </a:solidFill>
              </a:rPr>
              <a:t>Επιχειρηματική Ευφυΐα </a:t>
            </a:r>
            <a:r>
              <a:rPr lang="en-US" sz="2400" dirty="0">
                <a:solidFill>
                  <a:srgbClr val="000000"/>
                </a:solidFill>
              </a:rPr>
              <a:t>(Business Intelligence)</a:t>
            </a:r>
          </a:p>
        </p:txBody>
      </p:sp>
      <p:sp>
        <p:nvSpPr>
          <p:cNvPr id="3" name="Θέση αριθμού διαφάνειας 2"/>
          <p:cNvSpPr>
            <a:spLocks noGrp="1"/>
          </p:cNvSpPr>
          <p:nvPr>
            <p:ph type="sldNum" sz="quarter" idx="12"/>
          </p:nvPr>
        </p:nvSpPr>
        <p:spPr>
          <a:xfrm>
            <a:off x="10825930" y="6223702"/>
            <a:ext cx="570728" cy="31406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34CA47B-BB17-47C7-9E60-64B1219A2C73}" type="slidenum">
              <a:rPr lang="el-GR" sz="1000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14</a:t>
            </a:fld>
            <a:endParaRPr lang="el-GR" sz="100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76305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Τα </a:t>
            </a:r>
            <a:r>
              <a:rPr lang="en-US" dirty="0"/>
              <a:t>3V </a:t>
            </a:r>
            <a:r>
              <a:rPr lang="el-GR" dirty="0"/>
              <a:t>των </a:t>
            </a:r>
            <a:r>
              <a:rPr lang="en-US" dirty="0"/>
              <a:t>big data (1:Volume</a:t>
            </a:r>
            <a:r>
              <a:rPr lang="el-GR" dirty="0"/>
              <a:t>=όγκος</a:t>
            </a:r>
            <a:r>
              <a:rPr lang="en-US" dirty="0"/>
              <a:t>)</a:t>
            </a:r>
            <a:endParaRPr lang="el-GR" dirty="0"/>
          </a:p>
        </p:txBody>
      </p:sp>
      <p:graphicFrame>
        <p:nvGraphicFramePr>
          <p:cNvPr id="7" name="Θέση περιεχομένου 6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797447650"/>
              </p:ext>
            </p:extLst>
          </p:nvPr>
        </p:nvGraphicFramePr>
        <p:xfrm>
          <a:off x="838200" y="1825625"/>
          <a:ext cx="5181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Θέση περιεχομένου 5"/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5770419" cy="4351338"/>
          </a:xfrm>
        </p:spPr>
        <p:txBody>
          <a:bodyPr>
            <a:normAutofit/>
          </a:bodyPr>
          <a:lstStyle/>
          <a:p>
            <a:r>
              <a:rPr lang="el-GR" sz="2400" dirty="0"/>
              <a:t>Ο όγκος στα </a:t>
            </a:r>
            <a:r>
              <a:rPr lang="en-US" sz="2400" dirty="0"/>
              <a:t>Big Data </a:t>
            </a:r>
            <a:r>
              <a:rPr lang="el-GR" sz="2400" dirty="0"/>
              <a:t>αφορά την ανάγκη αποθήκευσης και επεξεργασίας </a:t>
            </a:r>
            <a:r>
              <a:rPr lang="en-US" sz="2400" dirty="0"/>
              <a:t>Terabytes </a:t>
            </a:r>
            <a:r>
              <a:rPr lang="el-GR" sz="2400" dirty="0"/>
              <a:t>ή και </a:t>
            </a:r>
            <a:r>
              <a:rPr lang="en-US" sz="2400" dirty="0"/>
              <a:t>Petabytes </a:t>
            </a:r>
            <a:r>
              <a:rPr lang="el-GR" sz="2400" dirty="0"/>
              <a:t>δεδομένων</a:t>
            </a:r>
          </a:p>
          <a:p>
            <a:r>
              <a:rPr lang="en-US" sz="2400" dirty="0"/>
              <a:t>To 2030 </a:t>
            </a:r>
            <a:r>
              <a:rPr lang="el-GR" sz="2400" dirty="0">
                <a:hlinkClick r:id="rId8"/>
              </a:rPr>
              <a:t>αναμένεται να υπάρχουν 50</a:t>
            </a:r>
            <a:r>
              <a:rPr lang="en-US" sz="2400" dirty="0">
                <a:hlinkClick r:id="rId8"/>
              </a:rPr>
              <a:t>0</a:t>
            </a:r>
            <a:r>
              <a:rPr lang="el-GR" sz="2400" dirty="0">
                <a:hlinkClick r:id="rId8"/>
              </a:rPr>
              <a:t> δισεκατομμύρια</a:t>
            </a:r>
            <a:r>
              <a:rPr lang="el-GR" sz="2400" dirty="0"/>
              <a:t> συσκευές συνδεδεμένες στο διαδίκτυο</a:t>
            </a:r>
            <a:r>
              <a:rPr lang="en-US" sz="2400" dirty="0"/>
              <a:t> </a:t>
            </a:r>
            <a:endParaRPr lang="el-GR" sz="2400" dirty="0"/>
          </a:p>
          <a:p>
            <a:r>
              <a:rPr lang="el-GR" sz="2400" dirty="0"/>
              <a:t>Η ποσότητα των δεδομένων που συλλέγονται αυξάνεται συνεχώς</a:t>
            </a:r>
            <a:endParaRPr lang="en-US" sz="2400" dirty="0"/>
          </a:p>
          <a:p>
            <a:endParaRPr lang="el-GR" sz="2400" dirty="0"/>
          </a:p>
        </p:txBody>
      </p:sp>
      <p:sp>
        <p:nvSpPr>
          <p:cNvPr id="3" name="Θέση αριθμού διαφάνειας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3847E-F973-4043-AFE3-EB6A63798C87}" type="slidenum">
              <a:rPr lang="el-GR" smtClean="0"/>
              <a:t>15</a:t>
            </a:fld>
            <a:endParaRPr lang="el-GR" dirty="0"/>
          </a:p>
        </p:txBody>
      </p:sp>
      <p:sp>
        <p:nvSpPr>
          <p:cNvPr id="4" name="Ορθογώνιο 3">
            <a:extLst>
              <a:ext uri="{FF2B5EF4-FFF2-40B4-BE49-F238E27FC236}">
                <a16:creationId xmlns:a16="http://schemas.microsoft.com/office/drawing/2014/main" id="{ABEAE187-A15D-41EA-9548-8A1110D775CE}"/>
              </a:ext>
            </a:extLst>
          </p:cNvPr>
          <p:cNvSpPr/>
          <p:nvPr/>
        </p:nvSpPr>
        <p:spPr>
          <a:xfrm>
            <a:off x="6388352" y="4826676"/>
            <a:ext cx="5406083" cy="15696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l-GR" sz="1600" dirty="0"/>
              <a:t>Τα μεγάλα δεδομένα είναι δεδομένα υψηλού όγκου </a:t>
            </a:r>
            <a:r>
              <a:rPr lang="el-GR" sz="1600" b="1" dirty="0"/>
              <a:t>(</a:t>
            </a:r>
            <a:r>
              <a:rPr lang="en-US" sz="1600" b="1" dirty="0"/>
              <a:t>high-volume</a:t>
            </a:r>
            <a:r>
              <a:rPr lang="el-GR" sz="1600" b="1" dirty="0"/>
              <a:t>)</a:t>
            </a:r>
            <a:r>
              <a:rPr lang="en-US" sz="1600" dirty="0"/>
              <a:t>, </a:t>
            </a:r>
            <a:r>
              <a:rPr lang="el-GR" sz="1600" dirty="0"/>
              <a:t>υψηλής ταχύτητας </a:t>
            </a:r>
            <a:r>
              <a:rPr lang="el-GR" sz="1600" b="1" dirty="0"/>
              <a:t>(</a:t>
            </a:r>
            <a:r>
              <a:rPr lang="en-US" sz="1600" b="1" dirty="0"/>
              <a:t>high-velocity</a:t>
            </a:r>
            <a:r>
              <a:rPr lang="el-GR" sz="1600" b="1" dirty="0"/>
              <a:t>)</a:t>
            </a:r>
            <a:r>
              <a:rPr lang="en-US" sz="1600" dirty="0"/>
              <a:t>, </a:t>
            </a:r>
            <a:r>
              <a:rPr lang="el-GR" sz="1600" dirty="0"/>
              <a:t>και</a:t>
            </a:r>
            <a:r>
              <a:rPr lang="en-US" sz="1600" dirty="0"/>
              <a:t>/</a:t>
            </a:r>
            <a:r>
              <a:rPr lang="el-GR" sz="1600" dirty="0"/>
              <a:t>ή υψηλής ποικιλότητας </a:t>
            </a:r>
            <a:r>
              <a:rPr lang="el-GR" sz="1600" b="1" dirty="0"/>
              <a:t>(</a:t>
            </a:r>
            <a:r>
              <a:rPr lang="en-US" sz="1600" b="1" dirty="0"/>
              <a:t>high-variety</a:t>
            </a:r>
            <a:r>
              <a:rPr lang="el-GR" sz="1600" b="1" dirty="0"/>
              <a:t>)</a:t>
            </a:r>
            <a:r>
              <a:rPr lang="en-US" sz="1600" dirty="0"/>
              <a:t> </a:t>
            </a:r>
            <a:r>
              <a:rPr lang="el-GR" sz="1600" dirty="0"/>
              <a:t>που απαιτούν νέες μορφές επεξεργασίας οι οποίες επιτρέπουν βελτιωμένες διαδικασίες λήψης  αποφάσεων</a:t>
            </a:r>
            <a:r>
              <a:rPr lang="en-US" sz="1600" dirty="0"/>
              <a:t>, </a:t>
            </a:r>
            <a:r>
              <a:rPr lang="el-GR" sz="1600" dirty="0"/>
              <a:t>δημιουργία διαίσθησης και βελτιστοποίηση διαδικασιών </a:t>
            </a:r>
            <a:r>
              <a:rPr lang="en-US" sz="1600" dirty="0"/>
              <a:t>(Gartner 2012) </a:t>
            </a:r>
            <a:endParaRPr lang="el-GR" sz="1600" dirty="0"/>
          </a:p>
        </p:txBody>
      </p:sp>
    </p:spTree>
    <p:extLst>
      <p:ext uri="{BB962C8B-B14F-4D97-AF65-F5344CB8AC3E}">
        <p14:creationId xmlns:p14="http://schemas.microsoft.com/office/powerpoint/2010/main" val="17274629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Τα </a:t>
            </a:r>
            <a:r>
              <a:rPr lang="en-US" dirty="0"/>
              <a:t>3V </a:t>
            </a:r>
            <a:r>
              <a:rPr lang="el-GR" dirty="0"/>
              <a:t>των </a:t>
            </a:r>
            <a:r>
              <a:rPr lang="en-US" dirty="0"/>
              <a:t>big data (2:Velocity</a:t>
            </a:r>
            <a:r>
              <a:rPr lang="el-GR" dirty="0"/>
              <a:t>=ταχύτητα</a:t>
            </a:r>
            <a:r>
              <a:rPr lang="en-US" dirty="0"/>
              <a:t>)</a:t>
            </a:r>
            <a:endParaRPr lang="el-GR" dirty="0"/>
          </a:p>
        </p:txBody>
      </p:sp>
      <p:graphicFrame>
        <p:nvGraphicFramePr>
          <p:cNvPr id="7" name="Θέση περιεχομένου 6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040744362"/>
              </p:ext>
            </p:extLst>
          </p:nvPr>
        </p:nvGraphicFramePr>
        <p:xfrm>
          <a:off x="838200" y="1825625"/>
          <a:ext cx="5181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Θέση περιεχομένου 5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l-GR" dirty="0"/>
              <a:t>Η ταχύτητα στα </a:t>
            </a:r>
            <a:r>
              <a:rPr lang="en-US" dirty="0"/>
              <a:t>Big Data </a:t>
            </a:r>
            <a:r>
              <a:rPr lang="el-GR" dirty="0"/>
              <a:t>αφορά τον υψηλό ρυθμό με τον οποίο παράγονται νέα δεδομένα</a:t>
            </a:r>
          </a:p>
          <a:p>
            <a:r>
              <a:rPr lang="el-GR" dirty="0"/>
              <a:t>Ορισμένες εφαρμογές απαιτούν λήψη αποφάσεων σε πραγματικό χρόνο (</a:t>
            </a:r>
            <a:r>
              <a:rPr lang="en-US" dirty="0"/>
              <a:t>online</a:t>
            </a:r>
            <a:r>
              <a:rPr lang="el-GR" dirty="0"/>
              <a:t>)</a:t>
            </a:r>
            <a:r>
              <a:rPr lang="en-US" dirty="0"/>
              <a:t>:</a:t>
            </a:r>
            <a:endParaRPr lang="el-GR" dirty="0"/>
          </a:p>
          <a:p>
            <a:pPr lvl="1"/>
            <a:r>
              <a:rPr lang="el-GR" dirty="0"/>
              <a:t>ανίχνευση απάτης</a:t>
            </a:r>
            <a:r>
              <a:rPr lang="en-US" dirty="0"/>
              <a:t> (credit card fraud detection)</a:t>
            </a:r>
            <a:endParaRPr lang="el-GR" dirty="0"/>
          </a:p>
          <a:p>
            <a:pPr lvl="1"/>
            <a:r>
              <a:rPr lang="en-US" dirty="0"/>
              <a:t>recommendation systems</a:t>
            </a:r>
            <a:r>
              <a:rPr lang="el-GR" dirty="0"/>
              <a:t> (ηλεκτρονικές αγορές – θέαση περιεχομένου)</a:t>
            </a:r>
          </a:p>
        </p:txBody>
      </p:sp>
      <p:sp>
        <p:nvSpPr>
          <p:cNvPr id="3" name="Θέση αριθμού διαφάνειας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3847E-F973-4043-AFE3-EB6A63798C87}" type="slidenum">
              <a:rPr lang="el-GR" smtClean="0"/>
              <a:t>16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7398995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Τα </a:t>
            </a:r>
            <a:r>
              <a:rPr lang="en-US" dirty="0"/>
              <a:t>3V </a:t>
            </a:r>
            <a:r>
              <a:rPr lang="el-GR" dirty="0"/>
              <a:t>των </a:t>
            </a:r>
            <a:r>
              <a:rPr lang="en-US" dirty="0"/>
              <a:t>big data (3:Variety=</a:t>
            </a:r>
            <a:r>
              <a:rPr lang="el-GR" dirty="0"/>
              <a:t>ποικιλομορφία</a:t>
            </a:r>
            <a:r>
              <a:rPr lang="en-US" dirty="0"/>
              <a:t>)</a:t>
            </a:r>
            <a:endParaRPr lang="el-GR" dirty="0"/>
          </a:p>
        </p:txBody>
      </p:sp>
      <p:graphicFrame>
        <p:nvGraphicFramePr>
          <p:cNvPr id="7" name="Θέση περιεχομένου 6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550231305"/>
              </p:ext>
            </p:extLst>
          </p:nvPr>
        </p:nvGraphicFramePr>
        <p:xfrm>
          <a:off x="838200" y="1825625"/>
          <a:ext cx="5181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Θέση περιεχομένου 5"/>
          <p:cNvSpPr>
            <a:spLocks noGrp="1"/>
          </p:cNvSpPr>
          <p:nvPr>
            <p:ph sz="half" idx="2"/>
          </p:nvPr>
        </p:nvSpPr>
        <p:spPr>
          <a:xfrm>
            <a:off x="6172199" y="1825624"/>
            <a:ext cx="5447145" cy="4530725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el-GR" dirty="0"/>
              <a:t>Η ποικιλομορφία στα </a:t>
            </a:r>
            <a:r>
              <a:rPr lang="en-US" dirty="0"/>
              <a:t>Big Data </a:t>
            </a:r>
            <a:r>
              <a:rPr lang="el-GR" dirty="0"/>
              <a:t>αφορά τη συγκέντρωση δεδομένων από διάφορες πηγές και σε διάφορες μορφές</a:t>
            </a:r>
          </a:p>
          <a:p>
            <a:pPr>
              <a:lnSpc>
                <a:spcPct val="120000"/>
              </a:lnSpc>
            </a:pPr>
            <a:r>
              <a:rPr lang="el-GR" dirty="0"/>
              <a:t>Μορφές δεδομένων:</a:t>
            </a:r>
          </a:p>
          <a:p>
            <a:pPr lvl="1">
              <a:lnSpc>
                <a:spcPct val="120000"/>
              </a:lnSpc>
            </a:pPr>
            <a:r>
              <a:rPr lang="el-GR" sz="2600" dirty="0"/>
              <a:t>Κείμενο</a:t>
            </a:r>
          </a:p>
          <a:p>
            <a:pPr lvl="1">
              <a:lnSpc>
                <a:spcPct val="120000"/>
              </a:lnSpc>
            </a:pPr>
            <a:r>
              <a:rPr lang="el-GR" sz="2600" dirty="0"/>
              <a:t>Δεδομένα πλοήγησης στο διαδίκτυο</a:t>
            </a:r>
          </a:p>
          <a:p>
            <a:pPr lvl="1">
              <a:lnSpc>
                <a:spcPct val="120000"/>
              </a:lnSpc>
            </a:pPr>
            <a:r>
              <a:rPr lang="el-GR" sz="2600" dirty="0" err="1"/>
              <a:t>Tweets</a:t>
            </a:r>
            <a:r>
              <a:rPr lang="el-GR" sz="2600" dirty="0"/>
              <a:t> - </a:t>
            </a:r>
            <a:r>
              <a:rPr lang="el-GR" sz="2600" dirty="0" err="1"/>
              <a:t>Posts</a:t>
            </a:r>
            <a:endParaRPr lang="el-GR" sz="2600" dirty="0"/>
          </a:p>
          <a:p>
            <a:pPr lvl="1">
              <a:lnSpc>
                <a:spcPct val="120000"/>
              </a:lnSpc>
            </a:pPr>
            <a:r>
              <a:rPr lang="el-GR" sz="2600" dirty="0"/>
              <a:t>Δεδομένα αισθητήρων</a:t>
            </a:r>
          </a:p>
          <a:p>
            <a:pPr lvl="1">
              <a:lnSpc>
                <a:spcPct val="120000"/>
              </a:lnSpc>
            </a:pPr>
            <a:r>
              <a:rPr lang="el-GR" sz="2600" dirty="0"/>
              <a:t>Ήχος</a:t>
            </a:r>
          </a:p>
          <a:p>
            <a:pPr lvl="1">
              <a:lnSpc>
                <a:spcPct val="120000"/>
              </a:lnSpc>
            </a:pPr>
            <a:r>
              <a:rPr lang="el-GR" sz="2600" dirty="0"/>
              <a:t>Βίντεο</a:t>
            </a:r>
          </a:p>
          <a:p>
            <a:pPr lvl="1">
              <a:lnSpc>
                <a:spcPct val="120000"/>
              </a:lnSpc>
            </a:pPr>
            <a:r>
              <a:rPr lang="el-GR" sz="2600" dirty="0"/>
              <a:t>Αρχεία καταγραφής (</a:t>
            </a:r>
            <a:r>
              <a:rPr lang="el-GR" sz="2600" dirty="0" err="1"/>
              <a:t>logs</a:t>
            </a:r>
            <a:r>
              <a:rPr lang="el-GR" sz="2600" dirty="0"/>
              <a:t>)</a:t>
            </a:r>
          </a:p>
          <a:p>
            <a:pPr lvl="1">
              <a:lnSpc>
                <a:spcPct val="120000"/>
              </a:lnSpc>
            </a:pPr>
            <a:r>
              <a:rPr lang="el-GR" dirty="0"/>
              <a:t>…</a:t>
            </a:r>
          </a:p>
        </p:txBody>
      </p:sp>
      <p:sp>
        <p:nvSpPr>
          <p:cNvPr id="3" name="Θέση αριθμού διαφάνειας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3847E-F973-4043-AFE3-EB6A63798C87}" type="slidenum">
              <a:rPr lang="el-GR" smtClean="0"/>
              <a:t>17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1979854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0499AD7B-99D4-4755-8966-F7BA042690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46920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1A06F89A-489D-4383-94C5-42F7FF2E9A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CA3C931-6353-DC4B-BE42-4E164851AB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023236"/>
            <a:ext cx="3659777" cy="2820908"/>
          </a:xfrm>
        </p:spPr>
        <p:txBody>
          <a:bodyPr>
            <a:normAutofit/>
          </a:bodyPr>
          <a:lstStyle/>
          <a:p>
            <a:r>
              <a:rPr lang="el-GR" sz="4000">
                <a:solidFill>
                  <a:srgbClr val="FFFFFF"/>
                </a:solidFill>
              </a:rPr>
              <a:t>+ 1 </a:t>
            </a:r>
            <a:r>
              <a:rPr lang="en-US" sz="4000">
                <a:solidFill>
                  <a:srgbClr val="FFFFFF"/>
                </a:solidFill>
              </a:rPr>
              <a:t>V: Veracity (</a:t>
            </a:r>
            <a:r>
              <a:rPr lang="el-GR" sz="4000">
                <a:solidFill>
                  <a:srgbClr val="FFFFFF"/>
                </a:solidFill>
              </a:rPr>
              <a:t>φιλαλήθεια</a:t>
            </a:r>
            <a:r>
              <a:rPr lang="en-US" sz="4000">
                <a:solidFill>
                  <a:srgbClr val="FFFFFF"/>
                </a:solidFill>
              </a:rPr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1E640D-2C02-9946-8E9B-65FD57553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5930" y="6223702"/>
            <a:ext cx="570728" cy="31406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E83847E-F973-4043-AFE3-EB6A63798C87}" type="slidenum">
              <a:rPr lang="el-GR" sz="1000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18</a:t>
            </a:fld>
            <a:endParaRPr lang="el-GR" sz="1000">
              <a:solidFill>
                <a:srgbClr val="898989"/>
              </a:solidFill>
            </a:endParaRPr>
          </a:p>
        </p:txBody>
      </p:sp>
      <p:graphicFrame>
        <p:nvGraphicFramePr>
          <p:cNvPr id="15" name="Content Placeholder 2">
            <a:extLst>
              <a:ext uri="{FF2B5EF4-FFF2-40B4-BE49-F238E27FC236}">
                <a16:creationId xmlns:a16="http://schemas.microsoft.com/office/drawing/2014/main" id="{8570FA72-C68B-48F7-BACB-1AF44E673D7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74654761"/>
              </p:ext>
            </p:extLst>
          </p:nvPr>
        </p:nvGraphicFramePr>
        <p:xfrm>
          <a:off x="6091238" y="955653"/>
          <a:ext cx="5115491" cy="49478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6715936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Rectangle 134">
            <a:extLst>
              <a:ext uri="{FF2B5EF4-FFF2-40B4-BE49-F238E27FC236}">
                <a16:creationId xmlns:a16="http://schemas.microsoft.com/office/drawing/2014/main" id="{AFA67CD3-AB4E-4A7A-BEB8-53C445D8C4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726"/>
            <a:ext cx="5614875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7" name="Picture 136">
            <a:extLst>
              <a:ext uri="{FF2B5EF4-FFF2-40B4-BE49-F238E27FC236}">
                <a16:creationId xmlns:a16="http://schemas.microsoft.com/office/drawing/2014/main" id="{07CF545F-9C2E-4446-97CD-AD92990C2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xfrm>
            <a:off x="6094104" y="802955"/>
            <a:ext cx="5857489" cy="145405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Big Data και επ</a:t>
            </a:r>
            <a:r>
              <a:rPr lang="en-US" kern="1200" dirty="0" err="1">
                <a:solidFill>
                  <a:srgbClr val="000000"/>
                </a:solidFill>
                <a:latin typeface="+mj-lt"/>
                <a:ea typeface="+mj-ea"/>
                <a:cs typeface="+mj-cs"/>
              </a:rPr>
              <a:t>ιχειρήσεις</a:t>
            </a:r>
            <a:endParaRPr lang="en-US" kern="1200" dirty="0">
              <a:solidFill>
                <a:srgbClr val="000000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39" name="Freeform 62">
            <a:extLst>
              <a:ext uri="{FF2B5EF4-FFF2-40B4-BE49-F238E27FC236}">
                <a16:creationId xmlns:a16="http://schemas.microsoft.com/office/drawing/2014/main" id="{339C8D78-A644-462F-B674-F440635E5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8619"/>
            <a:ext cx="5000438" cy="5400962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5000"/>
                  </a:schemeClr>
                </a:gs>
                <a:gs pos="100000">
                  <a:schemeClr val="bg2">
                    <a:lumMod val="8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050" name="Picture 2" descr="Image result for return on investment png"/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4" t="6399" r="6967" b="19335"/>
          <a:stretch/>
        </p:blipFill>
        <p:spPr bwMode="auto">
          <a:xfrm>
            <a:off x="153958" y="2096656"/>
            <a:ext cx="4385059" cy="2419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Θέση περιεχομένου 2"/>
          <p:cNvSpPr>
            <a:spLocks noGrp="1"/>
          </p:cNvSpPr>
          <p:nvPr>
            <p:ph sz="half" idx="1"/>
          </p:nvPr>
        </p:nvSpPr>
        <p:spPr>
          <a:xfrm>
            <a:off x="6090574" y="2257007"/>
            <a:ext cx="5614874" cy="1766669"/>
          </a:xfrm>
        </p:spPr>
        <p:txBody>
          <a:bodyPr vert="horz" lIns="91440" tIns="45720" rIns="91440" bIns="45720" rtlCol="0" anchor="ctr">
            <a:normAutofit fontScale="92500" lnSpcReduction="10000"/>
          </a:bodyPr>
          <a:lstStyle/>
          <a:p>
            <a:r>
              <a:rPr lang="en-US" sz="1800" dirty="0" err="1">
                <a:solidFill>
                  <a:srgbClr val="000000"/>
                </a:solidFill>
              </a:rPr>
              <a:t>Δεν</a:t>
            </a:r>
            <a:r>
              <a:rPr lang="en-US" sz="1800" dirty="0">
                <a:solidFill>
                  <a:srgbClr val="000000"/>
                </a:solidFill>
              </a:rPr>
              <a:t> </a:t>
            </a:r>
            <a:r>
              <a:rPr lang="en-US" sz="1800" dirty="0" err="1">
                <a:solidFill>
                  <a:srgbClr val="000000"/>
                </a:solidFill>
              </a:rPr>
              <a:t>είν</a:t>
            </a:r>
            <a:r>
              <a:rPr lang="en-US" sz="1800" dirty="0">
                <a:solidFill>
                  <a:srgbClr val="000000"/>
                </a:solidFill>
              </a:rPr>
              <a:t>αι όλα τα δεδομένα Big Data </a:t>
            </a:r>
          </a:p>
          <a:p>
            <a:r>
              <a:rPr lang="en-US" sz="1800" dirty="0" err="1">
                <a:solidFill>
                  <a:srgbClr val="000000"/>
                </a:solidFill>
              </a:rPr>
              <a:t>Το</a:t>
            </a:r>
            <a:r>
              <a:rPr lang="en-US" sz="1800" dirty="0">
                <a:solidFill>
                  <a:srgbClr val="000000"/>
                </a:solidFill>
              </a:rPr>
              <a:t> </a:t>
            </a:r>
            <a:r>
              <a:rPr lang="en-US" sz="1800" dirty="0" err="1">
                <a:solidFill>
                  <a:srgbClr val="000000"/>
                </a:solidFill>
              </a:rPr>
              <a:t>σύστημ</a:t>
            </a:r>
            <a:r>
              <a:rPr lang="en-US" sz="1800" dirty="0">
                <a:solidFill>
                  <a:srgbClr val="000000"/>
                </a:solidFill>
              </a:rPr>
              <a:t>α Big Data που </a:t>
            </a:r>
            <a:r>
              <a:rPr lang="el-GR" sz="1800" dirty="0">
                <a:solidFill>
                  <a:srgbClr val="000000"/>
                </a:solidFill>
              </a:rPr>
              <a:t>κατά περίπτωση προτείνεται </a:t>
            </a:r>
            <a:r>
              <a:rPr lang="en-US" sz="1800" dirty="0">
                <a:solidFill>
                  <a:srgbClr val="000000"/>
                </a:solidFill>
              </a:rPr>
              <a:t>θα πρέπει: </a:t>
            </a:r>
          </a:p>
          <a:p>
            <a:pPr lvl="1"/>
            <a:r>
              <a:rPr lang="en-US" sz="1800" dirty="0">
                <a:solidFill>
                  <a:srgbClr val="000000"/>
                </a:solidFill>
              </a:rPr>
              <a:t>να πα</a:t>
            </a:r>
            <a:r>
              <a:rPr lang="en-US" sz="1800" dirty="0" err="1">
                <a:solidFill>
                  <a:srgbClr val="000000"/>
                </a:solidFill>
              </a:rPr>
              <a:t>ρέχει</a:t>
            </a:r>
            <a:r>
              <a:rPr lang="en-US" sz="1800" dirty="0">
                <a:solidFill>
                  <a:srgbClr val="000000"/>
                </a:solidFill>
              </a:rPr>
              <a:t> π</a:t>
            </a:r>
            <a:r>
              <a:rPr lang="en-US" sz="1800" dirty="0" err="1">
                <a:solidFill>
                  <a:srgbClr val="000000"/>
                </a:solidFill>
              </a:rPr>
              <a:t>ροστιθέμενη</a:t>
            </a:r>
            <a:r>
              <a:rPr lang="en-US" sz="1800" dirty="0">
                <a:solidFill>
                  <a:srgbClr val="000000"/>
                </a:solidFill>
              </a:rPr>
              <a:t> α</a:t>
            </a:r>
            <a:r>
              <a:rPr lang="en-US" sz="1800" dirty="0" err="1">
                <a:solidFill>
                  <a:srgbClr val="000000"/>
                </a:solidFill>
              </a:rPr>
              <a:t>ξί</a:t>
            </a:r>
            <a:r>
              <a:rPr lang="en-US" sz="1800" dirty="0">
                <a:solidFill>
                  <a:srgbClr val="000000"/>
                </a:solidFill>
              </a:rPr>
              <a:t>α για την επιχείρηση</a:t>
            </a:r>
          </a:p>
          <a:p>
            <a:pPr lvl="1"/>
            <a:r>
              <a:rPr lang="en-US" sz="1800" dirty="0">
                <a:solidFill>
                  <a:srgbClr val="000000"/>
                </a:solidFill>
              </a:rPr>
              <a:t>να </a:t>
            </a:r>
            <a:r>
              <a:rPr lang="en-US" sz="1800" dirty="0" err="1">
                <a:solidFill>
                  <a:srgbClr val="000000"/>
                </a:solidFill>
              </a:rPr>
              <a:t>είν</a:t>
            </a:r>
            <a:r>
              <a:rPr lang="en-US" sz="1800" dirty="0">
                <a:solidFill>
                  <a:srgbClr val="000000"/>
                </a:solidFill>
              </a:rPr>
              <a:t>αι οικονομικό </a:t>
            </a:r>
          </a:p>
          <a:p>
            <a:pPr lvl="1"/>
            <a:r>
              <a:rPr lang="en-US" sz="1800" dirty="0">
                <a:solidFill>
                  <a:srgbClr val="000000"/>
                </a:solidFill>
              </a:rPr>
              <a:t>να </a:t>
            </a:r>
            <a:r>
              <a:rPr lang="en-US" sz="1800" dirty="0" err="1">
                <a:solidFill>
                  <a:srgbClr val="000000"/>
                </a:solidFill>
              </a:rPr>
              <a:t>λειτουργεί</a:t>
            </a:r>
            <a:r>
              <a:rPr lang="en-US" sz="1800" dirty="0">
                <a:solidFill>
                  <a:srgbClr val="000000"/>
                </a:solidFill>
              </a:rPr>
              <a:t> </a:t>
            </a:r>
            <a:r>
              <a:rPr lang="en-US" sz="1800" dirty="0" err="1">
                <a:solidFill>
                  <a:srgbClr val="000000"/>
                </a:solidFill>
              </a:rPr>
              <a:t>με</a:t>
            </a:r>
            <a:r>
              <a:rPr lang="en-US" sz="1800" dirty="0">
                <a:solidFill>
                  <a:srgbClr val="000000"/>
                </a:solidFill>
              </a:rPr>
              <a:t> απ</a:t>
            </a:r>
            <a:r>
              <a:rPr lang="en-US" sz="1800" dirty="0" err="1">
                <a:solidFill>
                  <a:srgbClr val="000000"/>
                </a:solidFill>
              </a:rPr>
              <a:t>οδεκτή</a:t>
            </a:r>
            <a:r>
              <a:rPr lang="en-US" sz="1800" dirty="0">
                <a:solidFill>
                  <a:srgbClr val="000000"/>
                </a:solidFill>
              </a:rPr>
              <a:t> τα</a:t>
            </a:r>
            <a:r>
              <a:rPr lang="en-US" sz="1800" dirty="0" err="1">
                <a:solidFill>
                  <a:srgbClr val="000000"/>
                </a:solidFill>
              </a:rPr>
              <a:t>χύτητ</a:t>
            </a:r>
            <a:r>
              <a:rPr lang="en-US" sz="1800" dirty="0">
                <a:solidFill>
                  <a:srgbClr val="000000"/>
                </a:solidFill>
              </a:rPr>
              <a:t>α</a:t>
            </a:r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12"/>
          </p:nvPr>
        </p:nvSpPr>
        <p:spPr>
          <a:xfrm>
            <a:off x="10825930" y="6223702"/>
            <a:ext cx="570728" cy="31406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634CA47B-BB17-47C7-9E60-64B1219A2C73}" type="slidenum">
              <a:rPr lang="en-US" sz="1100">
                <a:solidFill>
                  <a:srgbClr val="898989"/>
                </a:solidFill>
              </a:rPr>
              <a:pPr>
                <a:spcAft>
                  <a:spcPts val="600"/>
                </a:spcAft>
                <a:defRPr/>
              </a:pPr>
              <a:t>19</a:t>
            </a:fld>
            <a:endParaRPr lang="en-US" sz="1100">
              <a:solidFill>
                <a:srgbClr val="898989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110879-7235-4791-BFF0-54B218E35257}"/>
              </a:ext>
            </a:extLst>
          </p:cNvPr>
          <p:cNvSpPr txBox="1"/>
          <p:nvPr/>
        </p:nvSpPr>
        <p:spPr>
          <a:xfrm>
            <a:off x="1291166" y="4589635"/>
            <a:ext cx="22541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Return On Investment</a:t>
            </a:r>
            <a:endParaRPr lang="el-GR" dirty="0">
              <a:solidFill>
                <a:srgbClr val="00B0F0"/>
              </a:solidFill>
            </a:endParaRPr>
          </a:p>
        </p:txBody>
      </p:sp>
      <p:pic>
        <p:nvPicPr>
          <p:cNvPr id="3074" name="Picture 2" descr="big data - Marketoonist | Tom Fishburne">
            <a:extLst>
              <a:ext uri="{FF2B5EF4-FFF2-40B4-BE49-F238E27FC236}">
                <a16:creationId xmlns:a16="http://schemas.microsoft.com/office/drawing/2014/main" id="{CA8DE310-6738-5073-BEE4-28C950CBD5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4347" y="4177617"/>
            <a:ext cx="3345576" cy="2360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83699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314FBE6-249C-9991-01B8-26C9C69E4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R" dirty="0"/>
              <a:t>Big Data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CB5BD16-6FDA-54F7-4016-707CAD5F90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l-GR" dirty="0"/>
              <a:t>Μεγάλα δεδομένα </a:t>
            </a:r>
            <a:endParaRPr lang="en-G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05A063-241A-CB5A-1954-8EA2032EB8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3847E-F973-4043-AFE3-EB6A63798C87}" type="slidenum">
              <a:rPr lang="el-GR" smtClean="0"/>
              <a:t>2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340221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4572000"/>
            <a:ext cx="7058307" cy="1964266"/>
          </a:xfrm>
          <a:prstGeom prst="rect">
            <a:avLst/>
          </a:prstGeom>
          <a:solidFill>
            <a:schemeClr val="accent5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xfrm>
            <a:off x="524256" y="4767072"/>
            <a:ext cx="6594189" cy="162521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dirty="0" err="1">
                <a:solidFill>
                  <a:srgbClr val="FFFFFF"/>
                </a:solidFill>
              </a:rPr>
              <a:t>Τεχνολογίες</a:t>
            </a:r>
            <a:r>
              <a:rPr lang="en-US" dirty="0">
                <a:solidFill>
                  <a:srgbClr val="FFFFFF"/>
                </a:solidFill>
              </a:rPr>
              <a:t> π</a:t>
            </a:r>
            <a:r>
              <a:rPr lang="en-US" dirty="0" err="1">
                <a:solidFill>
                  <a:srgbClr val="FFFFFF"/>
                </a:solidFill>
              </a:rPr>
              <a:t>ου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σχετίζοντ</a:t>
            </a:r>
            <a:r>
              <a:rPr lang="en-US" dirty="0">
                <a:solidFill>
                  <a:srgbClr val="FFFFFF"/>
                </a:solidFill>
              </a:rPr>
              <a:t>α</a:t>
            </a:r>
            <a:r>
              <a:rPr lang="en-US" dirty="0" err="1">
                <a:solidFill>
                  <a:srgbClr val="FFFFFF"/>
                </a:solidFill>
              </a:rPr>
              <a:t>ι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με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τ</a:t>
            </a:r>
            <a:r>
              <a:rPr lang="en-US" dirty="0">
                <a:solidFill>
                  <a:srgbClr val="FFFFFF"/>
                </a:solidFill>
              </a:rPr>
              <a:t>α Big Data</a:t>
            </a:r>
          </a:p>
        </p:txBody>
      </p:sp>
      <p:pic>
        <p:nvPicPr>
          <p:cNvPr id="8" name="Picture 4" descr="Big data made me do it.. Going “Nerd” viral | by Josh Lee | Medium">
            <a:extLst>
              <a:ext uri="{FF2B5EF4-FFF2-40B4-BE49-F238E27FC236}">
                <a16:creationId xmlns:a16="http://schemas.microsoft.com/office/drawing/2014/main" id="{EAB96B03-1CF7-42CF-AD12-73650F2354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5" r="1" b="21206"/>
          <a:stretch/>
        </p:blipFill>
        <p:spPr bwMode="auto">
          <a:xfrm>
            <a:off x="327547" y="321733"/>
            <a:ext cx="7058306" cy="4107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Θέση περιεχομένου 2"/>
          <p:cNvSpPr>
            <a:spLocks noGrp="1"/>
          </p:cNvSpPr>
          <p:nvPr>
            <p:ph sz="half" idx="1"/>
          </p:nvPr>
        </p:nvSpPr>
        <p:spPr>
          <a:xfrm>
            <a:off x="7615707" y="566670"/>
            <a:ext cx="4125532" cy="5695275"/>
          </a:xfrm>
        </p:spPr>
        <p:txBody>
          <a:bodyPr vert="horz" lIns="91440" tIns="45720" rIns="91440" bIns="45720" rtlCol="0" anchor="ctr">
            <a:normAutofit lnSpcReduction="10000"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Hadoop</a:t>
            </a:r>
          </a:p>
          <a:p>
            <a:r>
              <a:rPr lang="en-US" sz="2000" dirty="0">
                <a:solidFill>
                  <a:srgbClr val="FFFFFF"/>
                </a:solidFill>
              </a:rPr>
              <a:t>Map Reduce</a:t>
            </a:r>
          </a:p>
          <a:p>
            <a:r>
              <a:rPr lang="en-US" sz="2000" dirty="0">
                <a:solidFill>
                  <a:srgbClr val="FFFFFF"/>
                </a:solidFill>
              </a:rPr>
              <a:t>Compute Engines (Spark, Tez, </a:t>
            </a:r>
            <a:r>
              <a:rPr lang="en-US" sz="2000" dirty="0" err="1">
                <a:solidFill>
                  <a:srgbClr val="FFFFFF"/>
                </a:solidFill>
              </a:rPr>
              <a:t>Flink</a:t>
            </a:r>
            <a:r>
              <a:rPr lang="en-US" sz="2000" dirty="0">
                <a:solidFill>
                  <a:srgbClr val="FFFFFF"/>
                </a:solidFill>
              </a:rPr>
              <a:t>, Storm, …)</a:t>
            </a:r>
          </a:p>
          <a:p>
            <a:r>
              <a:rPr lang="en-US" sz="2000" dirty="0">
                <a:solidFill>
                  <a:srgbClr val="FFFFFF"/>
                </a:solidFill>
              </a:rPr>
              <a:t>In-memory technology</a:t>
            </a:r>
          </a:p>
          <a:p>
            <a:r>
              <a:rPr lang="en-US" sz="2000" dirty="0">
                <a:solidFill>
                  <a:srgbClr val="FFFFFF"/>
                </a:solidFill>
              </a:rPr>
              <a:t>NoSQL</a:t>
            </a:r>
          </a:p>
          <a:p>
            <a:r>
              <a:rPr lang="en-US" sz="2000" dirty="0">
                <a:solidFill>
                  <a:srgbClr val="FFFFFF"/>
                </a:solidFill>
              </a:rPr>
              <a:t>Cloud computing</a:t>
            </a:r>
          </a:p>
          <a:p>
            <a:r>
              <a:rPr lang="en-US" sz="2000" dirty="0">
                <a:solidFill>
                  <a:srgbClr val="FFFFFF"/>
                </a:solidFill>
              </a:rPr>
              <a:t>Containers </a:t>
            </a:r>
          </a:p>
          <a:p>
            <a:r>
              <a:rPr lang="en-US" sz="2000" dirty="0">
                <a:solidFill>
                  <a:srgbClr val="FFFFFF"/>
                </a:solidFill>
              </a:rPr>
              <a:t>Serverless</a:t>
            </a:r>
          </a:p>
          <a:p>
            <a:r>
              <a:rPr lang="en-US" sz="2000" dirty="0">
                <a:solidFill>
                  <a:srgbClr val="FFFFFF"/>
                </a:solidFill>
              </a:rPr>
              <a:t>IoT</a:t>
            </a:r>
          </a:p>
          <a:p>
            <a:r>
              <a:rPr lang="en-US" sz="2000" dirty="0">
                <a:solidFill>
                  <a:srgbClr val="FFFFFF"/>
                </a:solidFill>
              </a:rPr>
              <a:t>Edge computing (fog computing)</a:t>
            </a:r>
          </a:p>
          <a:p>
            <a:r>
              <a:rPr lang="en-US" sz="2000" dirty="0">
                <a:solidFill>
                  <a:srgbClr val="FFFFFF"/>
                </a:solidFill>
              </a:rPr>
              <a:t>Machine learning – analytics</a:t>
            </a:r>
          </a:p>
          <a:p>
            <a:r>
              <a:rPr lang="en-US" sz="2000" dirty="0">
                <a:solidFill>
                  <a:srgbClr val="FFFFFF"/>
                </a:solidFill>
              </a:rPr>
              <a:t>Deep learning – business intelligence</a:t>
            </a:r>
            <a:endParaRPr lang="el-GR" sz="2000" dirty="0">
              <a:solidFill>
                <a:srgbClr val="FFFFFF"/>
              </a:solidFill>
            </a:endParaRPr>
          </a:p>
          <a:p>
            <a:r>
              <a:rPr lang="en-US" sz="2000" dirty="0">
                <a:solidFill>
                  <a:srgbClr val="FFFFFF"/>
                </a:solidFill>
              </a:rPr>
              <a:t>Large Language Models</a:t>
            </a:r>
          </a:p>
        </p:txBody>
      </p:sp>
      <p:sp>
        <p:nvSpPr>
          <p:cNvPr id="6" name="Θέση αριθμού διαφάνειας 5"/>
          <p:cNvSpPr>
            <a:spLocks noGrp="1"/>
          </p:cNvSpPr>
          <p:nvPr>
            <p:ph type="sldNum" sz="quarter" idx="12"/>
          </p:nvPr>
        </p:nvSpPr>
        <p:spPr>
          <a:xfrm>
            <a:off x="10480391" y="6535157"/>
            <a:ext cx="973667" cy="274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6E83847E-F973-4043-AFE3-EB6A63798C87}" type="slidenum">
              <a:rPr lang="en-US" sz="105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20</a:t>
            </a:fld>
            <a:endParaRPr lang="en-US" sz="105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6197097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F2EE86-B264-22EE-9D60-E0B95E91D9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3813237-EB51-1B72-D1B2-05D73EE621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 Big Data</a:t>
            </a:r>
            <a:endParaRPr lang="en-G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EE7D5C4-7563-30D9-7AAD-A4B6165A2E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l-GR" dirty="0"/>
              <a:t>Δεν είναι όλα μεγάλα δεδομένα (ακόμα και αν φαίνονται έτσι) </a:t>
            </a:r>
            <a:endParaRPr lang="en-G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42EE77-0AB9-B7E1-5B37-DF8EFAE7E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3847E-F973-4043-AFE3-EB6A63798C87}" type="slidenum">
              <a:rPr lang="el-GR" smtClean="0"/>
              <a:t>21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7286778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47071F-4940-DAC6-C9BF-A0A9A9DD6D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1FA673F-A81D-7BFF-17A0-6B7200CC7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i="0">
                <a:solidFill>
                  <a:srgbClr val="000000"/>
                </a:solidFill>
                <a:effectLst/>
                <a:latin typeface="system-ui"/>
              </a:rPr>
              <a:t>Command-line Tools can be 235x Faster than your Hadoop Cluster</a:t>
            </a:r>
            <a:endParaRPr lang="en-GB" i="0" dirty="0">
              <a:solidFill>
                <a:srgbClr val="000000"/>
              </a:solidFill>
              <a:effectLst/>
              <a:latin typeface="system-ui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CA5E2B-A2F5-4E37-A00E-0132636F647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endParaRPr lang="en-GB" b="1">
              <a:solidFill>
                <a:srgbClr val="000000"/>
              </a:solidFill>
              <a:latin typeface="system-ui"/>
            </a:endParaRPr>
          </a:p>
          <a:p>
            <a:endParaRPr lang="en-GB" b="1" i="0">
              <a:solidFill>
                <a:srgbClr val="000000"/>
              </a:solidFill>
              <a:effectLst/>
              <a:latin typeface="system-ui"/>
            </a:endParaRPr>
          </a:p>
          <a:p>
            <a:endParaRPr lang="en-G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537808-29BB-4A85-655F-29D19E6FE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3847E-F973-4043-AFE3-EB6A63798C87}" type="slidenum">
              <a:rPr lang="el-GR" smtClean="0"/>
              <a:t>22</a:t>
            </a:fld>
            <a:endParaRPr lang="el-G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833FEED-1DC5-A4CA-604F-87A69BEC7B7E}"/>
              </a:ext>
            </a:extLst>
          </p:cNvPr>
          <p:cNvSpPr txBox="1"/>
          <p:nvPr/>
        </p:nvSpPr>
        <p:spPr>
          <a:xfrm>
            <a:off x="7135955" y="5254625"/>
            <a:ext cx="3980329" cy="338554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l-GR" sz="1600"/>
              <a:t>$ </a:t>
            </a:r>
            <a:r>
              <a:rPr lang="en-GR" sz="1600"/>
              <a:t>cat *.pgn | grep 'Result' | sort | uniq -c</a:t>
            </a:r>
            <a:endParaRPr lang="en-GR" sz="1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A0F42B4-49C1-B894-2DB3-6B983B5E722B}"/>
              </a:ext>
            </a:extLst>
          </p:cNvPr>
          <p:cNvSpPr txBox="1"/>
          <p:nvPr/>
        </p:nvSpPr>
        <p:spPr>
          <a:xfrm>
            <a:off x="7073254" y="1690688"/>
            <a:ext cx="410573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/>
              <a:t>[Event "Sparkassen Final"]</a:t>
            </a:r>
          </a:p>
          <a:p>
            <a:r>
              <a:rPr lang="en-GB" sz="900"/>
              <a:t>[Site "Dortmund"]</a:t>
            </a:r>
          </a:p>
          <a:p>
            <a:r>
              <a:rPr lang="en-GB" sz="900"/>
              <a:t>[Date "2002.07.18"]</a:t>
            </a:r>
          </a:p>
          <a:p>
            <a:r>
              <a:rPr lang="en-GB" sz="900"/>
              <a:t>[Round "01"]</a:t>
            </a:r>
          </a:p>
          <a:p>
            <a:r>
              <a:rPr lang="en-GB" sz="900"/>
              <a:t>[White "Leko, Peter"]</a:t>
            </a:r>
          </a:p>
          <a:p>
            <a:r>
              <a:rPr lang="en-GB" sz="900"/>
              <a:t>[Black "Topalov, Veselin"]</a:t>
            </a:r>
          </a:p>
          <a:p>
            <a:r>
              <a:rPr lang="en-GB" sz="900"/>
              <a:t>[Result "1-0"]</a:t>
            </a:r>
          </a:p>
          <a:p>
            <a:r>
              <a:rPr lang="en-GB" sz="900"/>
              <a:t>[ECO "B45"]</a:t>
            </a:r>
          </a:p>
          <a:p>
            <a:endParaRPr lang="en-GB" sz="900"/>
          </a:p>
          <a:p>
            <a:r>
              <a:rPr lang="en-GB" sz="900"/>
              <a:t>1. e4 c5 2. Nf3 e6 3. d4 cxd4 4. Nxd4 Nf6 5. Nc3 Nc6 6. Nxc6 bxc6 7. e5 Nd5</a:t>
            </a:r>
          </a:p>
          <a:p>
            <a:r>
              <a:rPr lang="en-GB" sz="900"/>
              <a:t>8. Ne4 Bb7 9. Be2 c5 10. O-O Qc7 11. Nd6+ Bxd6 12. exd6 Qc6 13. f3 c4 14.</a:t>
            </a:r>
          </a:p>
          <a:p>
            <a:r>
              <a:rPr lang="en-GB" sz="900"/>
              <a:t>Qd4 O-O 15. Bxc4 Rfc8 16. b3 Qxd6 17. Rf2 Qb6 18. Bb2 Qxd4 19. Bxd4 Nb4 20.</a:t>
            </a:r>
          </a:p>
          <a:p>
            <a:r>
              <a:rPr lang="en-GB" sz="900"/>
              <a:t>c3 d5 21. Bf1 Nc6 22. Be3 Ne7 23. Rc1 a5 24. Rfc2 e5 25. c4 f6 26. cxd5</a:t>
            </a:r>
          </a:p>
          <a:p>
            <a:r>
              <a:rPr lang="en-GB" sz="900"/>
              <a:t>Rxc2 27. Rxc2 Nxd5 28. Bd2 a4 29. bxa4 Rxa4 30. Bb5 Ra8 31. a4 Kf8 32. a5</a:t>
            </a:r>
          </a:p>
          <a:p>
            <a:r>
              <a:rPr lang="en-GB" sz="900"/>
              <a:t>Ba6 33. Ba4 Rb8 34. Kf2 Rb1 35. Rc1 Rb2 36. Rc2 Rb1 37. Kg3 Ne7 38. Bd7 Kf7</a:t>
            </a:r>
          </a:p>
          <a:p>
            <a:r>
              <a:rPr lang="en-GB" sz="900"/>
              <a:t>39. Rc7 Rb2 40. Bc3 Ra2 41. Bh3 Ra4 42. Ra7 Bb5 43. Bf5 h5 44. h4 Kf8 45.</a:t>
            </a:r>
          </a:p>
          <a:p>
            <a:r>
              <a:rPr lang="en-GB" sz="900"/>
              <a:t>Ra8+ Kf7 46. Bc2 Rf4 47. a6 Bc6 48. Rd8 Nf5+ 49. Bxf5 Rxf5 50. Rc8 Bd5 51.</a:t>
            </a:r>
          </a:p>
          <a:p>
            <a:r>
              <a:rPr lang="en-GB" sz="900"/>
              <a:t>a7 Rf4 52. a8=Q Bxa8 53. Rxa8 Rc4 54. Bd2 Kg6 55. Ra7 Rd4 56. Be3 Rc4 57.</a:t>
            </a:r>
          </a:p>
          <a:p>
            <a:r>
              <a:rPr lang="en-GB" sz="900"/>
              <a:t>Rb7 Rc3 58. Bd2 Rc2 59. Ba5 Ra2 60. Bd8 Ra8 61. Bb6 Rc8 62. Rc7 Rb8 63. Bc5</a:t>
            </a:r>
          </a:p>
          <a:p>
            <a:r>
              <a:rPr lang="en-GB" sz="900"/>
              <a:t>Re8 64. Kf2 Rh8 65. Ke3 Ra8 66. Kd3 Ra4 67. g3 Ra8 68. Ke4 Rh8 69. Kd5 Rd8+</a:t>
            </a:r>
          </a:p>
          <a:p>
            <a:r>
              <a:rPr lang="en-GB" sz="900"/>
              <a:t>70. Ke6 Ra8 71. Bd6 Re8+ 72. Be7 Ra8 73. Rb7 Ra6+ 74. Bd6 Ra8 75. f4 exf4</a:t>
            </a:r>
          </a:p>
          <a:p>
            <a:r>
              <a:rPr lang="en-GB" sz="900"/>
              <a:t>76. gxf4 Ra6 77. Rd7 Ra8 78. f5+ Kh7 79. Kf7 Ra4 80. Bf8 Rg4 81. Bxg7 1-0</a:t>
            </a:r>
            <a:endParaRPr lang="en-GR" sz="9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AB7793C-2BC0-42E8-7B30-1F13419BD307}"/>
              </a:ext>
            </a:extLst>
          </p:cNvPr>
          <p:cNvSpPr txBox="1"/>
          <p:nvPr/>
        </p:nvSpPr>
        <p:spPr>
          <a:xfrm>
            <a:off x="540072" y="4038907"/>
            <a:ext cx="609600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sz="1200">
                <a:solidFill>
                  <a:srgbClr val="373737"/>
                </a:solidFill>
                <a:latin typeface="Myriad Pro"/>
              </a:rPr>
              <a:t>”</a:t>
            </a:r>
            <a:r>
              <a:rPr lang="en-GB" sz="1200" b="0" i="0">
                <a:solidFill>
                  <a:srgbClr val="373737"/>
                </a:solidFill>
                <a:effectLst/>
                <a:latin typeface="Myriad Pro"/>
              </a:rPr>
              <a:t>Hopefully this has illustrated some points about using and abusing tools like Hadoop for data processing tasks that can better be accomplished on a single machine with simple shell commands and tools. If you have a huge amount of data or really need distributed processing, then tools like Hadoop may be required, but more often than not these days I see Hadoop used where a traditional relational database or other solutions would be far better in terms of performance, cost of implementation, and ongoing maintenance.</a:t>
            </a:r>
            <a:r>
              <a:rPr lang="en-US" sz="1200">
                <a:solidFill>
                  <a:srgbClr val="373737"/>
                </a:solidFill>
                <a:latin typeface="Myriad Pro"/>
              </a:rPr>
              <a:t>”</a:t>
            </a:r>
            <a:endParaRPr lang="en-GR" sz="12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3A8D2FC-365D-127A-B4B0-5D70568C89EB}"/>
              </a:ext>
            </a:extLst>
          </p:cNvPr>
          <p:cNvSpPr txBox="1"/>
          <p:nvPr/>
        </p:nvSpPr>
        <p:spPr>
          <a:xfrm>
            <a:off x="380999" y="5810947"/>
            <a:ext cx="6096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R" sz="1100">
                <a:hlinkClick r:id="rId3"/>
              </a:rPr>
              <a:t>https://adamdrake.com/command-line-tools-can-be-235x-faster-than-your-hadoop-cluster.html</a:t>
            </a:r>
            <a:r>
              <a:rPr lang="el-GR" sz="1100"/>
              <a:t> </a:t>
            </a:r>
            <a:endParaRPr lang="en-GR" sz="11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5593CED-B982-0B7F-0A67-4DD03E804D53}"/>
              </a:ext>
            </a:extLst>
          </p:cNvPr>
          <p:cNvSpPr txBox="1"/>
          <p:nvPr/>
        </p:nvSpPr>
        <p:spPr>
          <a:xfrm>
            <a:off x="540072" y="2223025"/>
            <a:ext cx="57778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R"/>
              <a:t>24 </a:t>
            </a:r>
            <a:r>
              <a:rPr lang="el-GR"/>
              <a:t>λεπτά για επεξεργασία 1.75</a:t>
            </a:r>
            <a:r>
              <a:rPr lang="en-US"/>
              <a:t>GB </a:t>
            </a:r>
            <a:r>
              <a:rPr lang="el-GR"/>
              <a:t>δεδομένων αγώνων σκακιού</a:t>
            </a:r>
            <a:r>
              <a:rPr lang="en-US"/>
              <a:t> </a:t>
            </a:r>
            <a:r>
              <a:rPr lang="el-GR"/>
              <a:t>σε </a:t>
            </a:r>
            <a:r>
              <a:rPr lang="en-US"/>
              <a:t>Amazon Elastic Map Reduce  έ</a:t>
            </a:r>
            <a:r>
              <a:rPr lang="el-GR"/>
              <a:t>ναντι 12 δευτερολέπτων σε έναν απλ</a:t>
            </a:r>
            <a:r>
              <a:rPr lang="en-US"/>
              <a:t>ό</a:t>
            </a:r>
            <a:r>
              <a:rPr lang="el-GR"/>
              <a:t> υπολογιστή με εντολές γραμμής εντολών </a:t>
            </a:r>
            <a:endParaRPr lang="en-GR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3D79348-E901-6C03-00A4-DC7EEB818111}"/>
              </a:ext>
            </a:extLst>
          </p:cNvPr>
          <p:cNvSpPr txBox="1"/>
          <p:nvPr/>
        </p:nvSpPr>
        <p:spPr>
          <a:xfrm>
            <a:off x="8758567" y="1998410"/>
            <a:ext cx="204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/>
              <a:t>X</a:t>
            </a:r>
            <a:r>
              <a:rPr lang="en-GR"/>
              <a:t> 2.000.000 </a:t>
            </a:r>
            <a:r>
              <a:rPr lang="el-GR"/>
              <a:t>αγώνες</a:t>
            </a:r>
            <a:endParaRPr lang="en-GR" dirty="0"/>
          </a:p>
        </p:txBody>
      </p:sp>
    </p:spTree>
    <p:extLst>
      <p:ext uri="{BB962C8B-B14F-4D97-AF65-F5344CB8AC3E}">
        <p14:creationId xmlns:p14="http://schemas.microsoft.com/office/powerpoint/2010/main" val="2175637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F3E104-7795-7356-56BD-9CADB36E16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18F2F-D583-2370-F371-3484D4A46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b="1" dirty="0"/>
              <a:t>1</a:t>
            </a:r>
            <a:r>
              <a:rPr lang="en-US" b="1" dirty="0"/>
              <a:t>BRC (1 Billion Row Challenge)</a:t>
            </a:r>
            <a:endParaRPr lang="en-G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1B5DB4-79EE-5529-89EF-6A7CD720D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3847E-F973-4043-AFE3-EB6A63798C87}" type="slidenum">
              <a:rPr lang="el-GR" smtClean="0"/>
              <a:t>23</a:t>
            </a:fld>
            <a:endParaRPr lang="el-GR"/>
          </a:p>
        </p:txBody>
      </p:sp>
      <p:pic>
        <p:nvPicPr>
          <p:cNvPr id="16" name="Content Placeholder 15" descr="A screenshot of a website&#10;&#10;Description automatically generated">
            <a:extLst>
              <a:ext uri="{FF2B5EF4-FFF2-40B4-BE49-F238E27FC236}">
                <a16:creationId xmlns:a16="http://schemas.microsoft.com/office/drawing/2014/main" id="{3D680CB6-9B3A-EED2-73FD-885C30E9EA9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1759450"/>
            <a:ext cx="5257801" cy="1043020"/>
          </a:xfrm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573E3B0F-C5FE-AA2B-9D60-A466B9528BB0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4148" y="1825625"/>
            <a:ext cx="4209703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7C5A63A-D6B9-4B92-F60F-66334E238752}"/>
              </a:ext>
            </a:extLst>
          </p:cNvPr>
          <p:cNvSpPr txBox="1"/>
          <p:nvPr/>
        </p:nvSpPr>
        <p:spPr>
          <a:xfrm>
            <a:off x="1834402" y="6176963"/>
            <a:ext cx="318919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100" dirty="0">
                <a:hlinkClick r:id="rId5"/>
              </a:rPr>
              <a:t>https://github.com/gunnarmorling/1brc</a:t>
            </a:r>
            <a:r>
              <a:rPr lang="en-US" sz="1100" dirty="0"/>
              <a:t> </a:t>
            </a:r>
            <a:endParaRPr lang="en-GR" sz="11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3F1C456-2CAE-CE7C-7B83-CD482E5EF76F}"/>
              </a:ext>
            </a:extLst>
          </p:cNvPr>
          <p:cNvSpPr txBox="1"/>
          <p:nvPr/>
        </p:nvSpPr>
        <p:spPr>
          <a:xfrm rot="19408380">
            <a:off x="1018615" y="2368340"/>
            <a:ext cx="163157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R" sz="2400" dirty="0"/>
              <a:t>12GB</a:t>
            </a:r>
            <a:r>
              <a:rPr lang="el-GR" sz="2400" dirty="0"/>
              <a:t> </a:t>
            </a:r>
            <a:r>
              <a:rPr lang="en-GR" sz="2400" dirty="0"/>
              <a:t>dataset</a:t>
            </a:r>
          </a:p>
        </p:txBody>
      </p:sp>
      <p:pic>
        <p:nvPicPr>
          <p:cNvPr id="18" name="Picture 17" descr="A screenshot of a computer&#10;&#10;Description automatically generated">
            <a:extLst>
              <a:ext uri="{FF2B5EF4-FFF2-40B4-BE49-F238E27FC236}">
                <a16:creationId xmlns:a16="http://schemas.microsoft.com/office/drawing/2014/main" id="{81761834-752D-3C13-295F-62C4E33F19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5941" y="2884921"/>
            <a:ext cx="5493045" cy="3292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5520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0BF02F-8E6E-3659-7459-3B0751A852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A690157-A008-1B65-AACF-D8057B874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R" dirty="0"/>
              <a:t>Apache Hadoop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B2C909-A2BD-4D99-A3BA-E33DA841EA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3847E-F973-4043-AFE3-EB6A63798C87}" type="slidenum">
              <a:rPr lang="el-GR" smtClean="0"/>
              <a:t>24</a:t>
            </a:fld>
            <a:endParaRPr lang="el-GR"/>
          </a:p>
        </p:txBody>
      </p:sp>
      <p:pic>
        <p:nvPicPr>
          <p:cNvPr id="2056" name="Picture 8" descr="Apache hadoop logo - Icônes Médias sociaux et logos">
            <a:extLst>
              <a:ext uri="{FF2B5EF4-FFF2-40B4-BE49-F238E27FC236}">
                <a16:creationId xmlns:a16="http://schemas.microsoft.com/office/drawing/2014/main" id="{6B7BB95E-E5C4-F1BB-8D98-8EE86DC7C1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5675" y="562161"/>
            <a:ext cx="1919195" cy="1919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28673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Τίτλος 1">
            <a:extLst>
              <a:ext uri="{FF2B5EF4-FFF2-40B4-BE49-F238E27FC236}">
                <a16:creationId xmlns:a16="http://schemas.microsoft.com/office/drawing/2014/main" id="{0B15C6C5-61E6-4B2C-8B57-3E1346130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Το δίλημμα scale up ή scale out</a:t>
            </a:r>
          </a:p>
        </p:txBody>
      </p:sp>
      <p:sp>
        <p:nvSpPr>
          <p:cNvPr id="1033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501F27DA-DAC1-4882-B66C-65DB97B983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30936" y="2807208"/>
            <a:ext cx="3429000" cy="341071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b="1"/>
              <a:t>Scale up</a:t>
            </a:r>
            <a:r>
              <a:rPr lang="en-US" sz="2000"/>
              <a:t>: Ένα μηχάνημα υψηλών προδιαγραφών και υψηλής αξιοπιστίας </a:t>
            </a:r>
            <a:r>
              <a:rPr lang="en-US" sz="2000">
                <a:sym typeface="Wingdings" panose="05000000000000000000" pitchFamily="2" charset="2"/>
              </a:rPr>
              <a:t> </a:t>
            </a:r>
            <a:r>
              <a:rPr lang="en-US" sz="2000"/>
              <a:t>εκθετική αύξηση κόστους</a:t>
            </a:r>
          </a:p>
          <a:p>
            <a:r>
              <a:rPr lang="en-US" sz="2000" b="1"/>
              <a:t>Scale out</a:t>
            </a:r>
            <a:r>
              <a:rPr lang="en-US" sz="2000"/>
              <a:t>: Μια συστάδα μηχανημάτων αποτελούμενη από απλούς υπολογιστές μέτριας αξιοπιστίας (commodity hardware) </a:t>
            </a:r>
            <a:r>
              <a:rPr lang="en-US" sz="2000">
                <a:sym typeface="Wingdings" panose="05000000000000000000" pitchFamily="2" charset="2"/>
              </a:rPr>
              <a:t> </a:t>
            </a:r>
            <a:r>
              <a:rPr lang="en-US" sz="2000"/>
              <a:t>γραμμική αύξηση κόστους</a:t>
            </a:r>
          </a:p>
        </p:txBody>
      </p:sp>
      <p:pic>
        <p:nvPicPr>
          <p:cNvPr id="1026" name="Picture 2" descr="Αποτέλεσμα εικόνας για scale up vs scale out">
            <a:extLst>
              <a:ext uri="{FF2B5EF4-FFF2-40B4-BE49-F238E27FC236}">
                <a16:creationId xmlns:a16="http://schemas.microsoft.com/office/drawing/2014/main" id="{CE130D47-2CF4-4CBB-8F30-0439981098BC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54296" y="1746218"/>
            <a:ext cx="6903720" cy="336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Θέση αριθμού διαφάνειας 4">
            <a:extLst>
              <a:ext uri="{FF2B5EF4-FFF2-40B4-BE49-F238E27FC236}">
                <a16:creationId xmlns:a16="http://schemas.microsoft.com/office/drawing/2014/main" id="{C5F7E44A-8CB0-4433-A9EE-C62DF4C6D7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D74D2C4-C843-412D-9C67-6E6796AB11E2}" type="slidenum">
              <a:rPr lang="en-US" smtClean="0"/>
              <a:pPr>
                <a:spcAft>
                  <a:spcPts val="600"/>
                </a:spcAft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820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3EFECF1D-A72F-4CE6-9E0B-E3408CFEB2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277" y="712269"/>
            <a:ext cx="3370998" cy="5502264"/>
          </a:xfrm>
        </p:spPr>
        <p:txBody>
          <a:bodyPr>
            <a:normAutofit/>
          </a:bodyPr>
          <a:lstStyle/>
          <a:p>
            <a:r>
              <a:rPr lang="el-GR" sz="4000" dirty="0"/>
              <a:t>Η έννοια της κλιμάκωσης</a:t>
            </a:r>
            <a:r>
              <a:rPr lang="en-US" sz="4000" dirty="0"/>
              <a:t> </a:t>
            </a:r>
            <a:r>
              <a:rPr lang="el-GR" sz="4000" dirty="0"/>
              <a:t>στο λειτουργικό επίπεδο</a:t>
            </a:r>
          </a:p>
        </p:txBody>
      </p:sp>
      <p:graphicFrame>
        <p:nvGraphicFramePr>
          <p:cNvPr id="5" name="Θέση περιεχομένου 2">
            <a:extLst>
              <a:ext uri="{FF2B5EF4-FFF2-40B4-BE49-F238E27FC236}">
                <a16:creationId xmlns:a16="http://schemas.microsoft.com/office/drawing/2014/main" id="{BB1CF77A-0D54-412D-8A20-9FC4518A919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26892095"/>
              </p:ext>
            </p:extLst>
          </p:nvPr>
        </p:nvGraphicFramePr>
        <p:xfrm>
          <a:off x="5280025" y="642938"/>
          <a:ext cx="6269038" cy="5572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Γραφικό 6" descr="Θλιμμένο πρόσωπο χωρίς γέμισμα">
            <a:extLst>
              <a:ext uri="{FF2B5EF4-FFF2-40B4-BE49-F238E27FC236}">
                <a16:creationId xmlns:a16="http://schemas.microsoft.com/office/drawing/2014/main" id="{C014CA23-DDA2-49E9-9A7F-2AE036D4ED0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091863" y="1200752"/>
            <a:ext cx="914400" cy="914400"/>
          </a:xfrm>
          <a:prstGeom prst="rect">
            <a:avLst/>
          </a:prstGeom>
        </p:spPr>
      </p:pic>
      <p:pic>
        <p:nvPicPr>
          <p:cNvPr id="9" name="Γραφικό 8" descr="Ουδέτερο πρόσωπο χωρίς γέμισμα">
            <a:extLst>
              <a:ext uri="{FF2B5EF4-FFF2-40B4-BE49-F238E27FC236}">
                <a16:creationId xmlns:a16="http://schemas.microsoft.com/office/drawing/2014/main" id="{3A208076-5459-4B07-9899-8D1801BA0F3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091863" y="2971800"/>
            <a:ext cx="914400" cy="914400"/>
          </a:xfrm>
          <a:prstGeom prst="rect">
            <a:avLst/>
          </a:prstGeom>
        </p:spPr>
      </p:pic>
      <p:pic>
        <p:nvPicPr>
          <p:cNvPr id="13" name="Γραφικό 12" descr="Πρόσωπο με γυαλιά ηλίου χωρίς γέμισμα">
            <a:extLst>
              <a:ext uri="{FF2B5EF4-FFF2-40B4-BE49-F238E27FC236}">
                <a16:creationId xmlns:a16="http://schemas.microsoft.com/office/drawing/2014/main" id="{857156EB-FEEF-4B6B-A83D-F9EDED32760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091863" y="4858351"/>
            <a:ext cx="914400" cy="914400"/>
          </a:xfrm>
          <a:prstGeom prst="rect">
            <a:avLst/>
          </a:prstGeom>
        </p:spPr>
      </p:pic>
      <p:sp>
        <p:nvSpPr>
          <p:cNvPr id="14" name="Θέση αριθμού διαφάνειας 13">
            <a:extLst>
              <a:ext uri="{FF2B5EF4-FFF2-40B4-BE49-F238E27FC236}">
                <a16:creationId xmlns:a16="http://schemas.microsoft.com/office/drawing/2014/main" id="{04B341D2-9153-44DC-9765-026330206D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74D2C4-C843-412D-9C67-6E6796AB11E2}" type="slidenum">
              <a:rPr lang="el-GR" smtClean="0"/>
              <a:t>26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151933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01A2220-733D-464F-B6A0-825BFC0638E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89CBEE7-00AC-4444-BDDE-34E9DAD2BAB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0F0F8CA-C8A8-4D88-B500-7EF74B908A6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DF624CF1-C5C0-41A1-B14F-0F580E571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277" y="712269"/>
            <a:ext cx="3370998" cy="5502264"/>
          </a:xfrm>
        </p:spPr>
        <p:txBody>
          <a:bodyPr>
            <a:normAutofit/>
          </a:bodyPr>
          <a:lstStyle/>
          <a:p>
            <a:r>
              <a:rPr lang="el-GR" sz="4400" dirty="0"/>
              <a:t>Η έννοια της κλιμάκωσης αλγοριθμικά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Θέση περιεχομένου 2">
                <a:extLst>
                  <a:ext uri="{FF2B5EF4-FFF2-40B4-BE49-F238E27FC236}">
                    <a16:creationId xmlns:a16="http://schemas.microsoft.com/office/drawing/2014/main" id="{3648DB8B-B7FE-4509-BF00-2EA51AE15B77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4021913861"/>
                  </p:ext>
                </p:extLst>
              </p:nvPr>
            </p:nvGraphicFramePr>
            <p:xfrm>
              <a:off x="5280024" y="442762"/>
              <a:ext cx="6559049" cy="5913588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" r:lo="rId4" r:qs="rId5" r:cs="rId6"/>
              </a:graphicData>
            </a:graphic>
          </p:graphicFrame>
        </mc:Choice>
        <mc:Fallback xmlns="">
          <p:graphicFrame>
            <p:nvGraphicFramePr>
              <p:cNvPr id="5" name="Θέση περιεχομένου 2">
                <a:extLst>
                  <a:ext uri="{FF2B5EF4-FFF2-40B4-BE49-F238E27FC236}">
                    <a16:creationId xmlns:a16="http://schemas.microsoft.com/office/drawing/2014/main" id="{3648DB8B-B7FE-4509-BF00-2EA51AE15B77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4021913861"/>
                  </p:ext>
                </p:extLst>
              </p:nvPr>
            </p:nvGraphicFramePr>
            <p:xfrm>
              <a:off x="5280024" y="442762"/>
              <a:ext cx="6559049" cy="5913588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8" r:lo="rId9" r:qs="rId10" r:cs="rId11"/>
              </a:graphicData>
            </a:graphic>
          </p:graphicFrame>
        </mc:Fallback>
      </mc:AlternateContent>
      <p:sp>
        <p:nvSpPr>
          <p:cNvPr id="4" name="Θέση αριθμού διαφάνειας 3">
            <a:extLst>
              <a:ext uri="{FF2B5EF4-FFF2-40B4-BE49-F238E27FC236}">
                <a16:creationId xmlns:a16="http://schemas.microsoft.com/office/drawing/2014/main" id="{473443AB-D1EE-4CD4-9D9C-7C3FAD20DF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74D2C4-C843-412D-9C67-6E6796AB11E2}" type="slidenum">
              <a:rPr lang="el-GR" smtClean="0"/>
              <a:t>27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788286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7A9EEA7-DCD3-4A3C-AF37-B785E1CFAD7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5FB5898-E435-4BBC-BD76-77A923DC069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13C0D87-3C30-4026-ACAE-7445C6C57F1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Τίτλος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Apache Hadoop</a:t>
            </a:r>
            <a:endParaRPr lang="el-GR" dirty="0"/>
          </a:p>
        </p:txBody>
      </p:sp>
      <p:sp>
        <p:nvSpPr>
          <p:cNvPr id="3" name="2 - Θέση περιεχομένου"/>
          <p:cNvSpPr>
            <a:spLocks noGrp="1"/>
          </p:cNvSpPr>
          <p:nvPr>
            <p:ph sz="quarter" idx="1"/>
          </p:nvPr>
        </p:nvSpPr>
        <p:spPr>
          <a:xfrm>
            <a:off x="838200" y="1825625"/>
            <a:ext cx="5810250" cy="4737100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el-GR" dirty="0"/>
              <a:t>Το </a:t>
            </a:r>
            <a:r>
              <a:rPr lang="en-US" dirty="0"/>
              <a:t>Hadoop </a:t>
            </a:r>
            <a:r>
              <a:rPr lang="el-GR" dirty="0"/>
              <a:t>είναι ένα </a:t>
            </a:r>
            <a:r>
              <a:rPr lang="en-US" dirty="0"/>
              <a:t>framework </a:t>
            </a:r>
            <a:r>
              <a:rPr lang="el-GR" dirty="0"/>
              <a:t>που επιτρέπει την αποθήκευση δεδομένων και την παράλληλη εκτέλεση εφαρμογών</a:t>
            </a:r>
            <a:r>
              <a:rPr lang="en-US" dirty="0"/>
              <a:t> </a:t>
            </a:r>
            <a:r>
              <a:rPr lang="el-GR" dirty="0"/>
              <a:t> σε συστάδες απλών υπολογιστών (</a:t>
            </a:r>
            <a:r>
              <a:rPr lang="en-US" dirty="0"/>
              <a:t>computer clusters</a:t>
            </a:r>
            <a:r>
              <a:rPr lang="el-GR" dirty="0"/>
              <a:t>)</a:t>
            </a:r>
          </a:p>
          <a:p>
            <a:pPr>
              <a:lnSpc>
                <a:spcPct val="120000"/>
              </a:lnSpc>
            </a:pPr>
            <a:r>
              <a:rPr lang="el-GR" dirty="0"/>
              <a:t>Βασικά υποσυστήματα του </a:t>
            </a:r>
            <a:r>
              <a:rPr lang="en-US" dirty="0"/>
              <a:t>Hadoop </a:t>
            </a:r>
            <a:r>
              <a:rPr lang="el-GR" dirty="0"/>
              <a:t>είναι τα:</a:t>
            </a:r>
          </a:p>
          <a:p>
            <a:pPr lvl="1">
              <a:lnSpc>
                <a:spcPct val="120000"/>
              </a:lnSpc>
            </a:pPr>
            <a:r>
              <a:rPr lang="en-US" b="1" dirty="0"/>
              <a:t>HDFS</a:t>
            </a:r>
          </a:p>
          <a:p>
            <a:pPr lvl="1">
              <a:lnSpc>
                <a:spcPct val="120000"/>
              </a:lnSpc>
            </a:pPr>
            <a:r>
              <a:rPr lang="en-US" b="1" dirty="0"/>
              <a:t>YARN</a:t>
            </a:r>
          </a:p>
          <a:p>
            <a:pPr lvl="1">
              <a:lnSpc>
                <a:spcPct val="120000"/>
              </a:lnSpc>
            </a:pPr>
            <a:r>
              <a:rPr lang="en-US" b="1" dirty="0"/>
              <a:t>MapReduce</a:t>
            </a:r>
          </a:p>
          <a:p>
            <a:pPr>
              <a:lnSpc>
                <a:spcPct val="120000"/>
              </a:lnSpc>
            </a:pPr>
            <a:r>
              <a:rPr lang="el-GR" dirty="0"/>
              <a:t>Είναι </a:t>
            </a:r>
            <a:r>
              <a:rPr lang="en-US" dirty="0"/>
              <a:t>open source </a:t>
            </a:r>
            <a:r>
              <a:rPr lang="el-GR" dirty="0"/>
              <a:t>και έχει μεγάλη αποδοχή (</a:t>
            </a:r>
            <a:r>
              <a:rPr lang="en-US" dirty="0"/>
              <a:t>Yahoo!, Twitter, Amazon, Facebook </a:t>
            </a:r>
            <a:r>
              <a:rPr lang="el-GR" dirty="0"/>
              <a:t>κ.α.)</a:t>
            </a:r>
            <a:endParaRPr lang="en-US" dirty="0"/>
          </a:p>
          <a:p>
            <a:pPr>
              <a:lnSpc>
                <a:spcPct val="120000"/>
              </a:lnSpc>
            </a:pPr>
            <a:endParaRPr lang="el-GR" dirty="0"/>
          </a:p>
        </p:txBody>
      </p:sp>
      <p:pic>
        <p:nvPicPr>
          <p:cNvPr id="47106" name="Picture 2" descr="http://twimgs.com/informationweek/galleries/automated/723/01_Hadoop_full.jpg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3" cstate="print"/>
          <a:stretch>
            <a:fillRect/>
          </a:stretch>
        </p:blipFill>
        <p:spPr bwMode="auto">
          <a:xfrm>
            <a:off x="7827039" y="2869147"/>
            <a:ext cx="3011743" cy="2235836"/>
          </a:xfrm>
          <a:prstGeom prst="rect">
            <a:avLst/>
          </a:prstGeom>
          <a:noFill/>
        </p:spPr>
      </p:pic>
      <p:sp>
        <p:nvSpPr>
          <p:cNvPr id="6" name="5 - Ορθογώνιο"/>
          <p:cNvSpPr/>
          <p:nvPr/>
        </p:nvSpPr>
        <p:spPr>
          <a:xfrm>
            <a:off x="8122498" y="5192030"/>
            <a:ext cx="18788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hlinkClick r:id="rId4"/>
              </a:rPr>
              <a:t>http://hadoop.apache.org/</a:t>
            </a:r>
            <a:endParaRPr lang="el-GR" sz="1200" dirty="0"/>
          </a:p>
        </p:txBody>
      </p:sp>
      <p:sp>
        <p:nvSpPr>
          <p:cNvPr id="4" name="TextBox 3"/>
          <p:cNvSpPr txBox="1"/>
          <p:nvPr/>
        </p:nvSpPr>
        <p:spPr>
          <a:xfrm>
            <a:off x="7656847" y="1931678"/>
            <a:ext cx="3025303" cy="64633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l-GR" dirty="0"/>
              <a:t>Βασική ιδέα: Μετακίνηση των υπολογισμών στα δεδομένα</a:t>
            </a:r>
          </a:p>
        </p:txBody>
      </p:sp>
      <p:sp>
        <p:nvSpPr>
          <p:cNvPr id="5" name="Θέση αριθμού διαφάνειας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CA47B-BB17-47C7-9E60-64B1219A2C73}" type="slidenum">
              <a:rPr lang="el-GR" smtClean="0"/>
              <a:t>28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42880449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Apache Hadoop Ecosystem</a:t>
            </a:r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CA47B-BB17-47C7-9E60-64B1219A2C73}" type="slidenum">
              <a:rPr lang="el-GR" smtClean="0"/>
              <a:t>29</a:t>
            </a:fld>
            <a:endParaRPr lang="el-GR" dirty="0"/>
          </a:p>
        </p:txBody>
      </p:sp>
      <p:pic>
        <p:nvPicPr>
          <p:cNvPr id="1026" name="Picture 2" descr="Hadoop Ecosystem - Edureka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6100" y="1345919"/>
            <a:ext cx="6191250" cy="4848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Ορθογώνιο 6"/>
          <p:cNvSpPr/>
          <p:nvPr/>
        </p:nvSpPr>
        <p:spPr>
          <a:xfrm>
            <a:off x="4558559" y="6248797"/>
            <a:ext cx="307488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l-GR" sz="1100" dirty="0">
                <a:hlinkClick r:id="rId4"/>
              </a:rPr>
              <a:t>https://www.edureka.co/blog/hadoop-ecosystem</a:t>
            </a:r>
            <a:r>
              <a:rPr lang="en-US" sz="1100" dirty="0"/>
              <a:t> </a:t>
            </a:r>
            <a:endParaRPr lang="el-GR" sz="1100" dirty="0"/>
          </a:p>
        </p:txBody>
      </p:sp>
    </p:spTree>
    <p:extLst>
      <p:ext uri="{BB962C8B-B14F-4D97-AF65-F5344CB8AC3E}">
        <p14:creationId xmlns:p14="http://schemas.microsoft.com/office/powerpoint/2010/main" val="34512348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84867EAF-AE1D-4322-9DE8-383AE3F7BC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" y="-4691"/>
            <a:ext cx="5446920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0676238-7F95-4EEB-836A-7D23927873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xfrm>
            <a:off x="-643944" y="2427291"/>
            <a:ext cx="6675550" cy="1543695"/>
          </a:xfrm>
          <a:prstGeom prst="ellipse">
            <a:avLst/>
          </a:prstGeo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l-GR" sz="41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Ψηφιακ</a:t>
            </a:r>
            <a:r>
              <a:rPr lang="el-GR" sz="4100" dirty="0">
                <a:solidFill>
                  <a:srgbClr val="FFFFFF"/>
                </a:solidFill>
              </a:rPr>
              <a:t>ή επανάσταση </a:t>
            </a:r>
            <a:br>
              <a:rPr lang="en-US" sz="41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l-GR" sz="41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(</a:t>
            </a:r>
            <a:r>
              <a:rPr lang="en-US" sz="4100" dirty="0">
                <a:solidFill>
                  <a:srgbClr val="FFFFFF"/>
                </a:solidFill>
              </a:rPr>
              <a:t>d</a:t>
            </a:r>
            <a:r>
              <a:rPr lang="en-US" sz="41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igital disruption</a:t>
            </a:r>
            <a:r>
              <a:rPr lang="el-GR" sz="41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)</a:t>
            </a:r>
            <a:endParaRPr lang="en-US" sz="41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Θέση περιεχομένου 4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840" b="13747"/>
          <a:stretch/>
        </p:blipFill>
        <p:spPr>
          <a:xfrm>
            <a:off x="6594036" y="720378"/>
            <a:ext cx="4456942" cy="2478760"/>
          </a:xfrm>
          <a:prstGeom prst="rect">
            <a:avLst/>
          </a:prstGeom>
          <a:ln w="9525">
            <a:noFill/>
          </a:ln>
        </p:spPr>
      </p:pic>
      <p:sp>
        <p:nvSpPr>
          <p:cNvPr id="3" name="Θέση αριθμού διαφάνειας 2"/>
          <p:cNvSpPr>
            <a:spLocks noGrp="1"/>
          </p:cNvSpPr>
          <p:nvPr>
            <p:ph type="sldNum" sz="quarter" idx="12"/>
          </p:nvPr>
        </p:nvSpPr>
        <p:spPr>
          <a:xfrm>
            <a:off x="10825930" y="6223702"/>
            <a:ext cx="570728" cy="31406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E83847E-F973-4043-AFE3-EB6A63798C87}" type="slidenum">
              <a:rPr lang="en-US" sz="1100" smtClean="0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3</a:t>
            </a:fld>
            <a:endParaRPr lang="en-US" sz="1100">
              <a:solidFill>
                <a:srgbClr val="898989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BA193B0-F8FF-6990-0BB2-43CF7DB563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3383" y="3199138"/>
            <a:ext cx="4838247" cy="2562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63A0F5C-4B56-7ECF-2B05-1C5E52DC28DC}"/>
              </a:ext>
            </a:extLst>
          </p:cNvPr>
          <p:cNvSpPr txBox="1"/>
          <p:nvPr/>
        </p:nvSpPr>
        <p:spPr>
          <a:xfrm>
            <a:off x="6013861" y="5791079"/>
            <a:ext cx="561729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R" sz="1050" dirty="0">
                <a:hlinkClick r:id="rId5"/>
              </a:rPr>
              <a:t>https://www.linkedin.com/pulse/digital-transformation-acceleration-through-prashant-thomas/</a:t>
            </a:r>
            <a:r>
              <a:rPr lang="en-GR" sz="105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507510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HDFS</a:t>
            </a:r>
            <a:r>
              <a:rPr lang="el-GR" dirty="0"/>
              <a:t> (</a:t>
            </a:r>
            <a:r>
              <a:rPr lang="en-US" dirty="0"/>
              <a:t>Hadoop Distributed File System</a:t>
            </a:r>
            <a:r>
              <a:rPr lang="el-GR" dirty="0"/>
              <a:t>)</a:t>
            </a:r>
          </a:p>
        </p:txBody>
      </p:sp>
      <p:sp>
        <p:nvSpPr>
          <p:cNvPr id="3" name="Θέση περιεχομένου 2"/>
          <p:cNvSpPr>
            <a:spLocks noGrp="1"/>
          </p:cNvSpPr>
          <p:nvPr>
            <p:ph sz="half" idx="1"/>
          </p:nvPr>
        </p:nvSpPr>
        <p:spPr>
          <a:xfrm>
            <a:off x="838200" y="1816000"/>
            <a:ext cx="5695950" cy="4765675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/>
              <a:t>To HDFS </a:t>
            </a:r>
            <a:r>
              <a:rPr lang="el-GR" dirty="0"/>
              <a:t>είναι ένα </a:t>
            </a:r>
            <a:r>
              <a:rPr lang="el-GR" b="1" dirty="0"/>
              <a:t>κατανεμημένο σύστημα αρχείων</a:t>
            </a:r>
            <a:r>
              <a:rPr lang="el-GR" dirty="0"/>
              <a:t> που τρέχει πάνω από το σύστημα αρχείων ενός </a:t>
            </a:r>
            <a:r>
              <a:rPr lang="en-US" dirty="0" err="1"/>
              <a:t>linux</a:t>
            </a:r>
            <a:r>
              <a:rPr lang="el-GR" dirty="0"/>
              <a:t> συστήματος</a:t>
            </a:r>
          </a:p>
          <a:p>
            <a:pPr>
              <a:lnSpc>
                <a:spcPct val="120000"/>
              </a:lnSpc>
            </a:pPr>
            <a:r>
              <a:rPr lang="el-GR" dirty="0"/>
              <a:t>Μπορεί να αποθηκεύσει μεγάλα αρχεία σε συστάδες κοινών υπολογιστών</a:t>
            </a:r>
          </a:p>
          <a:p>
            <a:pPr>
              <a:lnSpc>
                <a:spcPct val="120000"/>
              </a:lnSpc>
            </a:pPr>
            <a:r>
              <a:rPr lang="el-GR" dirty="0"/>
              <a:t>Τα αρχεία δεδομένων σπάνε σε </a:t>
            </a:r>
            <a:r>
              <a:rPr lang="el-GR" dirty="0" err="1"/>
              <a:t>μπλοκς</a:t>
            </a:r>
            <a:r>
              <a:rPr lang="el-GR" dirty="0"/>
              <a:t> (</a:t>
            </a:r>
            <a:r>
              <a:rPr lang="el-GR" b="1" dirty="0"/>
              <a:t>128 </a:t>
            </a:r>
            <a:r>
              <a:rPr lang="en-US" b="1" dirty="0"/>
              <a:t>MB</a:t>
            </a:r>
            <a:r>
              <a:rPr lang="el-GR" dirty="0"/>
              <a:t>)</a:t>
            </a:r>
          </a:p>
          <a:p>
            <a:pPr>
              <a:lnSpc>
                <a:spcPct val="120000"/>
              </a:lnSpc>
            </a:pPr>
            <a:r>
              <a:rPr lang="el-GR" dirty="0"/>
              <a:t>Κάθε μπλοκ διατηρείται σε 3 (</a:t>
            </a:r>
            <a:r>
              <a:rPr lang="en-US" dirty="0"/>
              <a:t>default</a:t>
            </a:r>
            <a:r>
              <a:rPr lang="el-GR" dirty="0"/>
              <a:t>)</a:t>
            </a:r>
            <a:r>
              <a:rPr lang="en-US" dirty="0"/>
              <a:t> </a:t>
            </a:r>
            <a:r>
              <a:rPr lang="el-GR" dirty="0"/>
              <a:t>αντίγραφα σε διάφορους υπολογιστές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GB" b="1" dirty="0" err="1"/>
              <a:t>NameNode</a:t>
            </a:r>
            <a:r>
              <a:rPr lang="en-GB" b="1" dirty="0"/>
              <a:t> </a:t>
            </a:r>
            <a:r>
              <a:rPr lang="el-GR" dirty="0"/>
              <a:t>είναι ένας κόμβος υπεύθυνος για τη διαχείριση των </a:t>
            </a:r>
            <a:r>
              <a:rPr lang="el-GR" dirty="0" err="1"/>
              <a:t>μεταδεδομένων</a:t>
            </a:r>
            <a:r>
              <a:rPr lang="el-GR" dirty="0"/>
              <a:t> των αρχείων (π.χ. θέση, άδειες πρόσβασης)</a:t>
            </a:r>
          </a:p>
          <a:p>
            <a:pPr>
              <a:lnSpc>
                <a:spcPct val="120000"/>
              </a:lnSpc>
            </a:pPr>
            <a:r>
              <a:rPr lang="el-GR" dirty="0"/>
              <a:t>Τα </a:t>
            </a:r>
            <a:r>
              <a:rPr lang="en-US" b="1" dirty="0" err="1"/>
              <a:t>DataNodes</a:t>
            </a:r>
            <a:r>
              <a:rPr lang="en-US" dirty="0"/>
              <a:t> </a:t>
            </a:r>
            <a:r>
              <a:rPr lang="el-GR" dirty="0"/>
              <a:t>ε</a:t>
            </a:r>
            <a:r>
              <a:rPr lang="en-US" dirty="0" err="1"/>
              <a:t>ί</a:t>
            </a:r>
            <a:r>
              <a:rPr lang="el-GR" dirty="0"/>
              <a:t>ναι υπεύθυνα για την αποθήκευση των πραγματικών δεδομένων</a:t>
            </a:r>
            <a:r>
              <a:rPr lang="en-US" dirty="0"/>
              <a:t> </a:t>
            </a:r>
            <a:endParaRPr lang="el-GR" dirty="0"/>
          </a:p>
        </p:txBody>
      </p:sp>
      <p:pic>
        <p:nvPicPr>
          <p:cNvPr id="11" name="Picture 4" descr="http://www.developer.com/imagesvr_ce/478/HDF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2570" y="1825625"/>
            <a:ext cx="4775403" cy="3832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Ορθογώνιο 6"/>
          <p:cNvSpPr/>
          <p:nvPr/>
        </p:nvSpPr>
        <p:spPr>
          <a:xfrm>
            <a:off x="6277628" y="5793452"/>
            <a:ext cx="564528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l-GR" sz="1050" dirty="0">
                <a:hlinkClick r:id="rId4"/>
              </a:rPr>
              <a:t>http://www.developer.com/db/getting-familiarized-with-the-hadoop-distribution-file-system.html</a:t>
            </a:r>
            <a:r>
              <a:rPr lang="en-US" sz="1050" dirty="0"/>
              <a:t> </a:t>
            </a:r>
            <a:endParaRPr lang="el-GR" sz="1050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CA47B-BB17-47C7-9E60-64B1219A2C73}" type="slidenum">
              <a:rPr lang="el-GR" smtClean="0"/>
              <a:t>30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8739972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xfrm>
            <a:off x="643467" y="640080"/>
            <a:ext cx="3096427" cy="561323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dirty="0">
                <a:latin typeface="+mj-lt"/>
                <a:ea typeface="+mj-ea"/>
                <a:cs typeface="+mj-cs"/>
              </a:rPr>
              <a:t>Hadoop YARN (Yet Another Resource Negotiator)</a:t>
            </a:r>
          </a:p>
        </p:txBody>
      </p:sp>
      <p:sp>
        <p:nvSpPr>
          <p:cNvPr id="3" name="Θέση περιεχομένου 2"/>
          <p:cNvSpPr>
            <a:spLocks noGrp="1"/>
          </p:cNvSpPr>
          <p:nvPr>
            <p:ph sz="half" idx="1"/>
          </p:nvPr>
        </p:nvSpPr>
        <p:spPr>
          <a:xfrm>
            <a:off x="4699818" y="640082"/>
            <a:ext cx="6848715" cy="248488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/>
              <a:t>Το YARN λειτουργεί ως ενδιάμεσο επίπεδο ανάμεσα στις εργασίες που πρόκειται να εκτελεστούν και στο HDFS</a:t>
            </a:r>
          </a:p>
          <a:p>
            <a:r>
              <a:rPr lang="en-US" sz="2000"/>
              <a:t>Φροντίζει ώστε να γίνεται καλή χρήση της υπολογιστικής ισχύος της υποδομής</a:t>
            </a:r>
          </a:p>
          <a:p>
            <a:r>
              <a:rPr lang="en-US" sz="2000"/>
              <a:t>JobTracker (master)</a:t>
            </a:r>
          </a:p>
          <a:p>
            <a:r>
              <a:rPr lang="en-US" sz="2000"/>
              <a:t>TaskTrackers (slaves) – ένα ανά datanode </a:t>
            </a:r>
          </a:p>
        </p:txBody>
      </p:sp>
      <p:pic>
        <p:nvPicPr>
          <p:cNvPr id="4098" name="Picture 2" descr="http://4.bp.blogspot.com/-Pm2Q_uyZmPw/U2IvDO7my1I/AAAAAAAABFg/8CAyVoO7F30/s1600/YARN.png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4297" y="3510228"/>
            <a:ext cx="6894236" cy="2361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Θέση αριθμού διαφάνειας 3"/>
          <p:cNvSpPr>
            <a:spLocks noGrp="1"/>
          </p:cNvSpPr>
          <p:nvPr>
            <p:ph type="sldNum" sz="quarter" idx="12"/>
          </p:nvPr>
        </p:nvSpPr>
        <p:spPr>
          <a:xfrm>
            <a:off x="10534650" y="6356350"/>
            <a:ext cx="81915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34CA47B-BB17-47C7-9E60-64B1219A2C73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spcAft>
                  <a:spcPts val="600"/>
                </a:spcAft>
              </a:pPr>
              <a:t>31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24320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MapReduce</a:t>
            </a:r>
            <a:endParaRPr lang="el-GR" dirty="0"/>
          </a:p>
        </p:txBody>
      </p:sp>
      <p:sp>
        <p:nvSpPr>
          <p:cNvPr id="3" name="Θέση περιεχομένου 2"/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467350" cy="4803775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/>
              <a:t>To </a:t>
            </a:r>
            <a:r>
              <a:rPr lang="en-US" dirty="0" err="1"/>
              <a:t>MapReduce</a:t>
            </a:r>
            <a:r>
              <a:rPr lang="en-US" dirty="0"/>
              <a:t> </a:t>
            </a:r>
            <a:r>
              <a:rPr lang="el-GR" dirty="0"/>
              <a:t>(</a:t>
            </a:r>
            <a:r>
              <a:rPr lang="en-US" dirty="0"/>
              <a:t>Google 2004</a:t>
            </a:r>
            <a:r>
              <a:rPr lang="el-GR" dirty="0"/>
              <a:t>) είναι ένα υπολογιστικό υπόδειγμα (</a:t>
            </a:r>
            <a:r>
              <a:rPr lang="en-US" dirty="0"/>
              <a:t>computational paradigm/engine</a:t>
            </a:r>
            <a:r>
              <a:rPr lang="el-GR" dirty="0"/>
              <a:t>) που χρησιμοποιείται ευρύτατα για αποδοτική κατανεμημένη επεξεργασία πάνω σε μεγάλα σύνολα δεδομένων</a:t>
            </a:r>
          </a:p>
          <a:p>
            <a:pPr>
              <a:lnSpc>
                <a:spcPct val="120000"/>
              </a:lnSpc>
            </a:pPr>
            <a:r>
              <a:rPr lang="el-GR" dirty="0"/>
              <a:t>Εκτελείται σε </a:t>
            </a:r>
            <a:r>
              <a:rPr lang="en-US" dirty="0"/>
              <a:t>clusters </a:t>
            </a:r>
            <a:r>
              <a:rPr lang="el-GR" dirty="0"/>
              <a:t>υπολογιστών και επωφελείται από την ύπαρξη πολλών κόμβων στους οποίους μπορεί να ανατεθεί εργασία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l-GR" dirty="0"/>
              <a:t>Ο προγραμματιστής χρειάζεται να γράφει δύο συναρτήσεις για την αντιμετώπιση κάθε προβλήματος με </a:t>
            </a:r>
            <a:r>
              <a:rPr lang="en-US" dirty="0"/>
              <a:t>MapReduce:</a:t>
            </a:r>
            <a:r>
              <a:rPr lang="el-GR" dirty="0"/>
              <a:t> τη συνάρτηση </a:t>
            </a:r>
            <a:r>
              <a:rPr lang="en-US" b="1" dirty="0"/>
              <a:t>map</a:t>
            </a:r>
            <a:r>
              <a:rPr lang="en-US" dirty="0"/>
              <a:t> </a:t>
            </a:r>
            <a:r>
              <a:rPr lang="el-GR" dirty="0"/>
              <a:t>και τη συνάρτηση </a:t>
            </a:r>
            <a:r>
              <a:rPr lang="en-US" b="1" dirty="0"/>
              <a:t>reduce</a:t>
            </a:r>
            <a:endParaRPr lang="el-GR" b="1" dirty="0"/>
          </a:p>
          <a:p>
            <a:pPr>
              <a:lnSpc>
                <a:spcPct val="120000"/>
              </a:lnSpc>
            </a:pPr>
            <a:r>
              <a:rPr lang="en-US" dirty="0"/>
              <a:t>To </a:t>
            </a:r>
            <a:r>
              <a:rPr lang="en-US" b="1" dirty="0"/>
              <a:t>Hadoop MR </a:t>
            </a:r>
            <a:r>
              <a:rPr lang="el-GR" dirty="0"/>
              <a:t>αποτελεί μια </a:t>
            </a:r>
            <a:r>
              <a:rPr lang="en-US" dirty="0"/>
              <a:t>open source </a:t>
            </a:r>
            <a:r>
              <a:rPr lang="el-GR" dirty="0"/>
              <a:t>υλοποίηση του </a:t>
            </a:r>
            <a:r>
              <a:rPr lang="en-US" dirty="0"/>
              <a:t>MapReduce</a:t>
            </a:r>
            <a:r>
              <a:rPr lang="el-GR" dirty="0"/>
              <a:t> που περιλαμβάνεται στο </a:t>
            </a:r>
            <a:r>
              <a:rPr lang="en-US" dirty="0"/>
              <a:t>Apache Hadoop</a:t>
            </a:r>
            <a:endParaRPr lang="el-GR" dirty="0"/>
          </a:p>
        </p:txBody>
      </p:sp>
      <p:pic>
        <p:nvPicPr>
          <p:cNvPr id="5" name="Θέση περιεχομένου 4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1825625"/>
            <a:ext cx="5181600" cy="3013109"/>
          </a:xfrm>
          <a:prstGeom prst="rect">
            <a:avLst/>
          </a:prstGeom>
        </p:spPr>
      </p:pic>
      <p:sp>
        <p:nvSpPr>
          <p:cNvPr id="6" name="Ορθογώνιο 5"/>
          <p:cNvSpPr/>
          <p:nvPr/>
        </p:nvSpPr>
        <p:spPr>
          <a:xfrm>
            <a:off x="6952248" y="5205127"/>
            <a:ext cx="362150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1100" dirty="0">
                <a:hlinkClick r:id="rId4"/>
              </a:rPr>
              <a:t>http://research.google.com/archive/mapreduce-osdi04.pdf</a:t>
            </a:r>
            <a:r>
              <a:rPr lang="en-US" sz="1100" dirty="0"/>
              <a:t> </a:t>
            </a:r>
            <a:endParaRPr lang="el-GR" sz="1100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CA47B-BB17-47C7-9E60-64B1219A2C73}" type="slidenum">
              <a:rPr lang="el-GR" smtClean="0"/>
              <a:t>32</a:t>
            </a:fld>
            <a:endParaRPr lang="el-GR" dirty="0"/>
          </a:p>
        </p:txBody>
      </p:sp>
      <p:sp>
        <p:nvSpPr>
          <p:cNvPr id="7" name="Ορθογώνιο 6"/>
          <p:cNvSpPr/>
          <p:nvPr/>
        </p:nvSpPr>
        <p:spPr>
          <a:xfrm>
            <a:off x="9246314" y="1924070"/>
            <a:ext cx="1795620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l-GR" b="0" cap="none" spc="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Δεκέμβριος 2004</a:t>
            </a:r>
          </a:p>
        </p:txBody>
      </p:sp>
    </p:spTree>
    <p:extLst>
      <p:ext uri="{BB962C8B-B14F-4D97-AF65-F5344CB8AC3E}">
        <p14:creationId xmlns:p14="http://schemas.microsoft.com/office/powerpoint/2010/main" val="11258344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Τίτλος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Οι συναρτήσεις </a:t>
            </a:r>
            <a:r>
              <a:rPr lang="en-US" dirty="0"/>
              <a:t>map </a:t>
            </a:r>
            <a:r>
              <a:rPr lang="el-GR" dirty="0"/>
              <a:t>και </a:t>
            </a:r>
            <a:r>
              <a:rPr lang="en-US" dirty="0"/>
              <a:t>reduce </a:t>
            </a:r>
            <a:r>
              <a:rPr lang="el-GR" dirty="0"/>
              <a:t>του </a:t>
            </a:r>
            <a:r>
              <a:rPr lang="en-US" dirty="0"/>
              <a:t>MapReduce</a:t>
            </a:r>
            <a:endParaRPr lang="el-GR" dirty="0"/>
          </a:p>
        </p:txBody>
      </p:sp>
      <p:sp>
        <p:nvSpPr>
          <p:cNvPr id="3" name="2 - Θέση περιεχομένου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77500" lnSpcReduction="20000"/>
          </a:bodyPr>
          <a:lstStyle/>
          <a:p>
            <a:pPr>
              <a:lnSpc>
                <a:spcPct val="110000"/>
              </a:lnSpc>
            </a:pPr>
            <a:r>
              <a:rPr lang="el-GR" dirty="0"/>
              <a:t>Τα προβλήματα «σπάνε» σε δύο φάσεις</a:t>
            </a:r>
            <a:endParaRPr lang="en-US" dirty="0"/>
          </a:p>
          <a:p>
            <a:pPr lvl="1">
              <a:lnSpc>
                <a:spcPct val="110000"/>
              </a:lnSpc>
            </a:pPr>
            <a:r>
              <a:rPr lang="en-US" b="1" dirty="0"/>
              <a:t>Map</a:t>
            </a:r>
            <a:r>
              <a:rPr lang="en-US" dirty="0"/>
              <a:t>: </a:t>
            </a:r>
            <a:r>
              <a:rPr lang="el-GR" dirty="0"/>
              <a:t>τα δεδομένα του προβλήματος διαχωρίζονται σε ξένα μεταξύ τους σύνολα που περιέχουν εγγραφές της μορφής </a:t>
            </a:r>
            <a:br>
              <a:rPr lang="en-US" dirty="0"/>
            </a:br>
            <a:r>
              <a:rPr lang="el-GR" dirty="0"/>
              <a:t>&lt;</a:t>
            </a:r>
            <a:r>
              <a:rPr lang="en-US" dirty="0"/>
              <a:t>key, value</a:t>
            </a:r>
            <a:r>
              <a:rPr lang="el-GR" dirty="0"/>
              <a:t>&gt;</a:t>
            </a:r>
            <a:r>
              <a:rPr lang="en-US" dirty="0"/>
              <a:t> </a:t>
            </a:r>
            <a:r>
              <a:rPr lang="el-GR" dirty="0"/>
              <a:t>και ανατίθενται σε διεργασίες που παράγουν αποτελέσματα επίσης της μορφής &lt;</a:t>
            </a:r>
            <a:r>
              <a:rPr lang="en-US" dirty="0"/>
              <a:t>key, value</a:t>
            </a:r>
            <a:r>
              <a:rPr lang="el-GR" dirty="0"/>
              <a:t>&gt;</a:t>
            </a:r>
          </a:p>
          <a:p>
            <a:pPr lvl="1">
              <a:lnSpc>
                <a:spcPct val="110000"/>
              </a:lnSpc>
            </a:pPr>
            <a:r>
              <a:rPr lang="en-US" b="1" dirty="0"/>
              <a:t>Shuffle (and sort):</a:t>
            </a:r>
            <a:r>
              <a:rPr lang="en-US" dirty="0"/>
              <a:t> </a:t>
            </a:r>
            <a:r>
              <a:rPr lang="el-GR" dirty="0"/>
              <a:t>γίνεται από το </a:t>
            </a:r>
            <a:r>
              <a:rPr lang="en-US" dirty="0"/>
              <a:t>Hadoop MR – </a:t>
            </a:r>
            <a:r>
              <a:rPr lang="el-GR" dirty="0"/>
              <a:t>ταξινομεί και ομαδοποιεί τα δεδομένα της </a:t>
            </a:r>
            <a:r>
              <a:rPr lang="en-US" dirty="0"/>
              <a:t>map </a:t>
            </a:r>
            <a:r>
              <a:rPr lang="el-GR" dirty="0"/>
              <a:t>φάσης</a:t>
            </a:r>
            <a:endParaRPr lang="en-US" dirty="0"/>
          </a:p>
          <a:p>
            <a:pPr lvl="1">
              <a:lnSpc>
                <a:spcPct val="110000"/>
              </a:lnSpc>
            </a:pPr>
            <a:r>
              <a:rPr lang="en-US" b="1" dirty="0"/>
              <a:t>Reduce</a:t>
            </a:r>
            <a:r>
              <a:rPr lang="en-US" dirty="0"/>
              <a:t>: </a:t>
            </a:r>
            <a:r>
              <a:rPr lang="el-GR" dirty="0"/>
              <a:t>τα αποτελέσματα της </a:t>
            </a:r>
            <a:r>
              <a:rPr lang="en-US" dirty="0"/>
              <a:t>Map </a:t>
            </a:r>
            <a:r>
              <a:rPr lang="el-GR" dirty="0"/>
              <a:t>φάσης τροφοδοτούνται σε διεργασίες που τα συνοψίζουν σε μικρότερο αριθμό εγγραφών</a:t>
            </a:r>
            <a:endParaRPr lang="en-US" dirty="0"/>
          </a:p>
          <a:p>
            <a:pPr lvl="1">
              <a:lnSpc>
                <a:spcPct val="110000"/>
              </a:lnSpc>
            </a:pPr>
            <a:endParaRPr lang="en-US" dirty="0"/>
          </a:p>
        </p:txBody>
      </p:sp>
      <p:pic>
        <p:nvPicPr>
          <p:cNvPr id="49154" name="Picture 2" descr="[Diagram: stages of a MapReduce]"/>
          <p:cNvPicPr>
            <a:picLocks noGrp="1" noChangeAspect="1" noChangeArrowheads="1"/>
          </p:cNvPicPr>
          <p:nvPr>
            <p:ph sz="quarter" idx="2"/>
          </p:nvPr>
        </p:nvPicPr>
        <p:blipFill rotWithShape="1">
          <a:blip r:embed="rId2" cstate="print"/>
          <a:srcRect l="2741" t="3946" r="1755" b="4594"/>
          <a:stretch/>
        </p:blipFill>
        <p:spPr bwMode="auto">
          <a:xfrm>
            <a:off x="5938787" y="2067672"/>
            <a:ext cx="6167467" cy="3179511"/>
          </a:xfrm>
          <a:prstGeom prst="rect">
            <a:avLst/>
          </a:prstGeom>
          <a:noFill/>
        </p:spPr>
      </p:pic>
      <p:sp>
        <p:nvSpPr>
          <p:cNvPr id="4" name="Θέση αριθμού διαφάνειας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CA47B-BB17-47C7-9E60-64B1219A2C73}" type="slidenum">
              <a:rPr lang="el-GR" smtClean="0"/>
              <a:t>33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9020635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Τίτλος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l-GR" dirty="0"/>
              <a:t>Παράδειγμα </a:t>
            </a:r>
            <a:r>
              <a:rPr lang="en-US" dirty="0"/>
              <a:t>Map-Reduce</a:t>
            </a:r>
            <a:r>
              <a:rPr lang="el-GR" dirty="0"/>
              <a:t>: Καταμέτρηση λέξεων</a:t>
            </a:r>
          </a:p>
        </p:txBody>
      </p:sp>
      <p:sp>
        <p:nvSpPr>
          <p:cNvPr id="3" name="2 - Θέση περιεχομένου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el-GR" dirty="0"/>
              <a:t>Παράδειγμα προβλήματος: Υπολογισμός της συχνότητας εμφάνισης λέξεων σε ένα </a:t>
            </a:r>
            <a:r>
              <a:rPr lang="el-GR" u="sng" dirty="0"/>
              <a:t>σύνολο πολλών κειμένων</a:t>
            </a:r>
          </a:p>
          <a:p>
            <a:r>
              <a:rPr lang="el-GR" dirty="0"/>
              <a:t>Ο προγραμματιστής πρέπει να γράψει μια </a:t>
            </a:r>
            <a:r>
              <a:rPr lang="en-US" b="1" dirty="0"/>
              <a:t>map </a:t>
            </a:r>
            <a:r>
              <a:rPr lang="el-GR" b="1" dirty="0"/>
              <a:t>συνάρτηση</a:t>
            </a:r>
            <a:r>
              <a:rPr lang="el-GR" dirty="0"/>
              <a:t> και μια </a:t>
            </a:r>
            <a:r>
              <a:rPr lang="en-US" b="1" dirty="0"/>
              <a:t>reduce </a:t>
            </a:r>
            <a:r>
              <a:rPr lang="el-GR" b="1" dirty="0"/>
              <a:t>συνάρτηση</a:t>
            </a:r>
          </a:p>
          <a:p>
            <a:r>
              <a:rPr lang="el-GR" dirty="0"/>
              <a:t>Το σύστημα τοποθετεί στην ίδια ομάδα όλα τα ζεύγη με το ίδιο ενδιάμεσο κλειδί και περνά την ομάδα στη συνάρτηση </a:t>
            </a:r>
            <a:r>
              <a:rPr lang="en-US" dirty="0"/>
              <a:t>reduce</a:t>
            </a:r>
            <a:endParaRPr lang="el-GR" dirty="0"/>
          </a:p>
          <a:p>
            <a:pPr marL="0" indent="0">
              <a:buNone/>
            </a:pPr>
            <a:endParaRPr lang="el-GR" dirty="0"/>
          </a:p>
        </p:txBody>
      </p:sp>
      <p:grpSp>
        <p:nvGrpSpPr>
          <p:cNvPr id="10" name="Ομάδα 9"/>
          <p:cNvGrpSpPr/>
          <p:nvPr/>
        </p:nvGrpSpPr>
        <p:grpSpPr>
          <a:xfrm>
            <a:off x="6188149" y="1935240"/>
            <a:ext cx="4465674" cy="1584140"/>
            <a:chOff x="6188149" y="1690688"/>
            <a:chExt cx="4465674" cy="1584140"/>
          </a:xfrm>
        </p:grpSpPr>
        <p:sp>
          <p:nvSpPr>
            <p:cNvPr id="5" name="4 - TextBox"/>
            <p:cNvSpPr txBox="1"/>
            <p:nvPr/>
          </p:nvSpPr>
          <p:spPr>
            <a:xfrm>
              <a:off x="6312024" y="1772817"/>
              <a:ext cx="4032448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latin typeface="Courier New" pitchFamily="49" charset="0"/>
                  <a:cs typeface="Courier New" pitchFamily="49" charset="0"/>
                </a:rPr>
                <a:t>// key: </a:t>
              </a:r>
              <a:r>
                <a:rPr lang="el-GR" sz="1400" b="1" dirty="0">
                  <a:latin typeface="Courier New" pitchFamily="49" charset="0"/>
                  <a:cs typeface="Courier New" pitchFamily="49" charset="0"/>
                </a:rPr>
                <a:t>όνομα του εγγράφου</a:t>
              </a:r>
            </a:p>
            <a:p>
              <a:r>
                <a:rPr lang="el-GR" sz="1400" b="1" dirty="0">
                  <a:latin typeface="Courier New" pitchFamily="49" charset="0"/>
                  <a:cs typeface="Courier New" pitchFamily="49" charset="0"/>
                </a:rPr>
                <a:t>// </a:t>
              </a:r>
              <a:r>
                <a:rPr lang="en-US" sz="1400" b="1" dirty="0">
                  <a:latin typeface="Courier New" pitchFamily="49" charset="0"/>
                  <a:cs typeface="Courier New" pitchFamily="49" charset="0"/>
                </a:rPr>
                <a:t>value: </a:t>
              </a:r>
              <a:r>
                <a:rPr lang="el-GR" sz="1400" b="1" dirty="0">
                  <a:latin typeface="Courier New" pitchFamily="49" charset="0"/>
                  <a:cs typeface="Courier New" pitchFamily="49" charset="0"/>
                </a:rPr>
                <a:t>περιεχόμενο του εγγράφου</a:t>
              </a:r>
              <a:endParaRPr lang="en-US" sz="1400" b="1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sz="1400" b="1" dirty="0">
                  <a:latin typeface="Courier New" pitchFamily="49" charset="0"/>
                  <a:cs typeface="Courier New" pitchFamily="49" charset="0"/>
                </a:rPr>
                <a:t>map(String key, String value)</a:t>
              </a:r>
            </a:p>
            <a:p>
              <a:r>
                <a:rPr lang="en-US" sz="1400" b="1" dirty="0">
                  <a:latin typeface="Courier New" pitchFamily="49" charset="0"/>
                  <a:cs typeface="Courier New" pitchFamily="49" charset="0"/>
                </a:rPr>
                <a:t>for each w in value</a:t>
              </a:r>
            </a:p>
            <a:p>
              <a:r>
                <a:rPr lang="en-US" sz="1400" b="1" dirty="0">
                  <a:latin typeface="Courier New" pitchFamily="49" charset="0"/>
                  <a:cs typeface="Courier New" pitchFamily="49" charset="0"/>
                </a:rPr>
                <a:t>    </a:t>
              </a:r>
              <a:r>
                <a:rPr lang="en-US" sz="1400" b="1" dirty="0" err="1">
                  <a:latin typeface="Courier New" pitchFamily="49" charset="0"/>
                  <a:cs typeface="Courier New" pitchFamily="49" charset="0"/>
                </a:rPr>
                <a:t>emitIntermediate</a:t>
              </a:r>
              <a:r>
                <a:rPr lang="en-US" sz="1400" b="1" dirty="0">
                  <a:latin typeface="Courier New" pitchFamily="49" charset="0"/>
                  <a:cs typeface="Courier New" pitchFamily="49" charset="0"/>
                </a:rPr>
                <a:t>(w,1)</a:t>
              </a:r>
              <a:endParaRPr lang="el-GR" sz="1400" b="1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4" name="Ορθογώνιο 3"/>
            <p:cNvSpPr/>
            <p:nvPr/>
          </p:nvSpPr>
          <p:spPr>
            <a:xfrm>
              <a:off x="6188149" y="1690688"/>
              <a:ext cx="4465674" cy="1584140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/>
            </a:p>
          </p:txBody>
        </p:sp>
      </p:grpSp>
      <p:grpSp>
        <p:nvGrpSpPr>
          <p:cNvPr id="9" name="Ομάδα 8"/>
          <p:cNvGrpSpPr/>
          <p:nvPr/>
        </p:nvGrpSpPr>
        <p:grpSpPr>
          <a:xfrm>
            <a:off x="6188149" y="3889576"/>
            <a:ext cx="4465674" cy="1600438"/>
            <a:chOff x="6188149" y="3645024"/>
            <a:chExt cx="4465674" cy="1600438"/>
          </a:xfrm>
        </p:grpSpPr>
        <p:sp>
          <p:nvSpPr>
            <p:cNvPr id="7" name="6 - TextBox"/>
            <p:cNvSpPr txBox="1"/>
            <p:nvPr/>
          </p:nvSpPr>
          <p:spPr>
            <a:xfrm>
              <a:off x="6456040" y="3645024"/>
              <a:ext cx="4032448" cy="16004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latin typeface="Courier New" pitchFamily="49" charset="0"/>
                  <a:cs typeface="Courier New" pitchFamily="49" charset="0"/>
                </a:rPr>
                <a:t>// key: </a:t>
              </a:r>
              <a:r>
                <a:rPr lang="el-GR" sz="1400" b="1" dirty="0">
                  <a:latin typeface="Courier New" pitchFamily="49" charset="0"/>
                  <a:cs typeface="Courier New" pitchFamily="49" charset="0"/>
                </a:rPr>
                <a:t>μια λέξη</a:t>
              </a:r>
            </a:p>
            <a:p>
              <a:r>
                <a:rPr lang="el-GR" sz="1400" b="1" dirty="0">
                  <a:latin typeface="Courier New" pitchFamily="49" charset="0"/>
                  <a:cs typeface="Courier New" pitchFamily="49" charset="0"/>
                </a:rPr>
                <a:t>// </a:t>
              </a:r>
              <a:r>
                <a:rPr lang="en-US" sz="1400" b="1" dirty="0">
                  <a:latin typeface="Courier New" pitchFamily="49" charset="0"/>
                  <a:cs typeface="Courier New" pitchFamily="49" charset="0"/>
                </a:rPr>
                <a:t>values</a:t>
              </a:r>
              <a:r>
                <a:rPr lang="el-GR" sz="1400" b="1" dirty="0">
                  <a:latin typeface="Courier New" pitchFamily="49" charset="0"/>
                  <a:cs typeface="Courier New" pitchFamily="49" charset="0"/>
                </a:rPr>
                <a:t>:</a:t>
              </a:r>
              <a:r>
                <a:rPr lang="en-US" sz="1400" b="1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l-GR" sz="1400" b="1" dirty="0">
                  <a:latin typeface="Courier New" pitchFamily="49" charset="0"/>
                  <a:cs typeface="Courier New" pitchFamily="49" charset="0"/>
                </a:rPr>
                <a:t>μια λίστα από μετρήσεις</a:t>
              </a:r>
              <a:endParaRPr lang="en-US" sz="1400" b="1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sz="1400" b="1" dirty="0">
                  <a:latin typeface="Courier New" pitchFamily="49" charset="0"/>
                  <a:cs typeface="Courier New" pitchFamily="49" charset="0"/>
                </a:rPr>
                <a:t>reduce(key, values)</a:t>
              </a:r>
            </a:p>
            <a:p>
              <a:r>
                <a:rPr lang="en-US" sz="1400" b="1" dirty="0">
                  <a:latin typeface="Courier New" pitchFamily="49" charset="0"/>
                  <a:cs typeface="Courier New" pitchFamily="49" charset="0"/>
                </a:rPr>
                <a:t>c = 0</a:t>
              </a:r>
            </a:p>
            <a:p>
              <a:r>
                <a:rPr lang="en-US" sz="1400" b="1" dirty="0">
                  <a:latin typeface="Courier New" pitchFamily="49" charset="0"/>
                  <a:cs typeface="Courier New" pitchFamily="49" charset="0"/>
                </a:rPr>
                <a:t>for each v in values</a:t>
              </a:r>
            </a:p>
            <a:p>
              <a:r>
                <a:rPr lang="en-US" sz="1400" b="1" dirty="0">
                  <a:latin typeface="Courier New" pitchFamily="49" charset="0"/>
                  <a:cs typeface="Courier New" pitchFamily="49" charset="0"/>
                </a:rPr>
                <a:t>    c += v</a:t>
              </a:r>
            </a:p>
            <a:p>
              <a:r>
                <a:rPr lang="en-US" sz="1400" b="1" dirty="0">
                  <a:latin typeface="Courier New" pitchFamily="49" charset="0"/>
                  <a:cs typeface="Courier New" pitchFamily="49" charset="0"/>
                </a:rPr>
                <a:t>emit(c)</a:t>
              </a:r>
              <a:endParaRPr lang="el-GR" sz="1400" b="1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8" name="Ορθογώνιο 7"/>
            <p:cNvSpPr/>
            <p:nvPr/>
          </p:nvSpPr>
          <p:spPr>
            <a:xfrm>
              <a:off x="6188149" y="3645024"/>
              <a:ext cx="4465674" cy="1584140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/>
            </a:p>
          </p:txBody>
        </p:sp>
      </p:grpSp>
      <p:sp>
        <p:nvSpPr>
          <p:cNvPr id="6" name="Θέση αριθμού διαφάνειας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CA47B-BB17-47C7-9E60-64B1219A2C73}" type="slidenum">
              <a:rPr lang="el-GR" smtClean="0"/>
              <a:t>34</a:t>
            </a:fld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9623100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- Τίτλος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Παράδειγμα καταμέτρησης λέξεων κειμένου</a:t>
            </a:r>
          </a:p>
        </p:txBody>
      </p:sp>
      <p:sp>
        <p:nvSpPr>
          <p:cNvPr id="10" name="9 - Ορθογώνιο"/>
          <p:cNvSpPr/>
          <p:nvPr/>
        </p:nvSpPr>
        <p:spPr>
          <a:xfrm>
            <a:off x="3615898" y="5810065"/>
            <a:ext cx="49602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https://www.edureka.co/blog/mapreduce-tutorial</a:t>
            </a:r>
            <a:r>
              <a:rPr lang="el-GR" dirty="0"/>
              <a:t> </a:t>
            </a:r>
          </a:p>
        </p:txBody>
      </p:sp>
      <p:sp>
        <p:nvSpPr>
          <p:cNvPr id="2" name="Θέση αριθμού διαφάνειας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CA47B-BB17-47C7-9E60-64B1219A2C73}" type="slidenum">
              <a:rPr lang="el-GR" smtClean="0"/>
              <a:t>35</a:t>
            </a:fld>
            <a:endParaRPr lang="el-GR" dirty="0"/>
          </a:p>
        </p:txBody>
      </p:sp>
      <p:pic>
        <p:nvPicPr>
          <p:cNvPr id="1028" name="Picture 4" descr="MapReduce Way - MapReduce Tutorial - Edureka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1284" y="1555781"/>
            <a:ext cx="9230627" cy="4077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010180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960C5C-0307-A4A4-188A-FDDA8BA90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MapReduce Tutorial</a:t>
            </a:r>
            <a:r>
              <a:rPr lang="el-GR"/>
              <a:t> </a:t>
            </a:r>
            <a:r>
              <a:rPr lang="en-US"/>
              <a:t>by Apache Hadoop</a:t>
            </a:r>
            <a:endParaRPr lang="en-GR" dirty="0"/>
          </a:p>
        </p:txBody>
      </p:sp>
      <p:pic>
        <p:nvPicPr>
          <p:cNvPr id="10" name="Content Placeholder 9" descr="A screenshot of a computer&#10;&#10;Description automatically generated">
            <a:extLst>
              <a:ext uri="{FF2B5EF4-FFF2-40B4-BE49-F238E27FC236}">
                <a16:creationId xmlns:a16="http://schemas.microsoft.com/office/drawing/2014/main" id="{CBB71065-AC1A-0666-D9E8-1642616FCBE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759" y="1541928"/>
            <a:ext cx="3538452" cy="505050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97D696-FEF0-B622-D246-27F1E26B1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3847E-F973-4043-AFE3-EB6A63798C87}" type="slidenum">
              <a:rPr lang="el-GR" smtClean="0"/>
              <a:t>36</a:t>
            </a:fld>
            <a:endParaRPr lang="el-G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C6CDBE-6455-F670-1E82-D808B39113D6}"/>
              </a:ext>
            </a:extLst>
          </p:cNvPr>
          <p:cNvSpPr txBox="1"/>
          <p:nvPr/>
        </p:nvSpPr>
        <p:spPr>
          <a:xfrm>
            <a:off x="5307106" y="5319253"/>
            <a:ext cx="609600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R" sz="1100">
                <a:hlinkClick r:id="rId4"/>
              </a:rPr>
              <a:t>https://hadoop.apache.org/docs/current/hadoop-mapreduce-client/hadoop-mapreduce-client-core/MapReduceTutorial.html#Example:_WordCount_v1.0</a:t>
            </a:r>
            <a:r>
              <a:rPr lang="en-GR" sz="1100"/>
              <a:t> </a:t>
            </a:r>
            <a:endParaRPr lang="en-GR" sz="1100" dirty="0"/>
          </a:p>
        </p:txBody>
      </p:sp>
      <p:pic>
        <p:nvPicPr>
          <p:cNvPr id="4098" name="Picture 2" descr="Old man celebrating with laptop. Old man celebrating at home ...">
            <a:extLst>
              <a:ext uri="{FF2B5EF4-FFF2-40B4-BE49-F238E27FC236}">
                <a16:creationId xmlns:a16="http://schemas.microsoft.com/office/drawing/2014/main" id="{182D3CE9-50C9-5724-BEC3-29BAD59C78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4871" y="1869142"/>
            <a:ext cx="2079811" cy="3119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83270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l-GR"/>
              <a:t>Βασικά βήματα του </a:t>
            </a:r>
            <a:r>
              <a:rPr lang="en-US"/>
              <a:t>MapReduce</a:t>
            </a:r>
            <a:endParaRPr lang="el-GR" dirty="0"/>
          </a:p>
        </p:txBody>
      </p:sp>
      <p:sp>
        <p:nvSpPr>
          <p:cNvPr id="3" name="Θέση περιεχομένου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 fontScale="62500" lnSpcReduction="20000"/>
          </a:bodyPr>
          <a:lstStyle/>
          <a:p>
            <a:pPr marL="514350" indent="-514350">
              <a:lnSpc>
                <a:spcPct val="12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el-GR" dirty="0"/>
              <a:t>Φόρτωση ενός μεγάλου συνόλου εγγραφών σε ένα σύνολο μηχανημάτων με τη μορφή </a:t>
            </a:r>
            <a:br>
              <a:rPr lang="el-GR" dirty="0"/>
            </a:br>
            <a:r>
              <a:rPr lang="el-GR" dirty="0"/>
              <a:t>&lt;</a:t>
            </a:r>
            <a:r>
              <a:rPr lang="en-US" dirty="0"/>
              <a:t>key,</a:t>
            </a:r>
            <a:r>
              <a:rPr lang="el-GR" dirty="0"/>
              <a:t> </a:t>
            </a:r>
            <a:r>
              <a:rPr lang="en-US" dirty="0"/>
              <a:t>value</a:t>
            </a:r>
            <a:r>
              <a:rPr lang="el-GR" dirty="0"/>
              <a:t>&gt;</a:t>
            </a:r>
          </a:p>
          <a:p>
            <a:pPr marL="514350" indent="-514350">
              <a:lnSpc>
                <a:spcPct val="12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el-GR" dirty="0"/>
              <a:t>Εξαγωγή κάποιας χρήσιμης πληροφορίας από κάθε εγγραφή (</a:t>
            </a:r>
            <a:r>
              <a:rPr lang="en-US" dirty="0"/>
              <a:t>map</a:t>
            </a:r>
            <a:r>
              <a:rPr lang="el-GR" dirty="0"/>
              <a:t>)</a:t>
            </a:r>
            <a:r>
              <a:rPr lang="en-US" dirty="0"/>
              <a:t> </a:t>
            </a:r>
            <a:r>
              <a:rPr lang="el-GR" dirty="0"/>
              <a:t>και εκπομπή ενδιάμεσου αποτελέσματος με τη μορφή &lt;</a:t>
            </a:r>
            <a:r>
              <a:rPr lang="en-US" dirty="0" err="1"/>
              <a:t>intermediate_key</a:t>
            </a:r>
            <a:r>
              <a:rPr lang="en-US" dirty="0"/>
              <a:t>, value</a:t>
            </a:r>
            <a:r>
              <a:rPr lang="el-GR" dirty="0"/>
              <a:t>&gt;</a:t>
            </a:r>
            <a:endParaRPr lang="en-US" dirty="0"/>
          </a:p>
          <a:p>
            <a:pPr marL="514350" indent="-514350">
              <a:lnSpc>
                <a:spcPct val="12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el-GR" dirty="0"/>
              <a:t>Ανακάτεμα - ταξινόμηση (</a:t>
            </a:r>
            <a:r>
              <a:rPr lang="en-US" dirty="0"/>
              <a:t>shuffle</a:t>
            </a:r>
            <a:r>
              <a:rPr lang="el-GR" dirty="0"/>
              <a:t>) των ενδιάμεσων αποτελεσμάτων ανάμεσα στα μηχανήματα</a:t>
            </a:r>
            <a:r>
              <a:rPr lang="en-US" dirty="0"/>
              <a:t> </a:t>
            </a:r>
            <a:r>
              <a:rPr lang="el-GR" dirty="0"/>
              <a:t>έτσι ώστε τα αποτελέσματα για το ίδιο κλειδί να είναι μαζί</a:t>
            </a:r>
          </a:p>
          <a:p>
            <a:pPr marL="514350" indent="-514350">
              <a:lnSpc>
                <a:spcPct val="12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el-GR" dirty="0"/>
              <a:t>Υπολογισμός συγκεντρωτικών τιμών για τα ενδιάμεσα αποτελέσματα (</a:t>
            </a:r>
            <a:r>
              <a:rPr lang="en-US" dirty="0"/>
              <a:t>reduce</a:t>
            </a:r>
            <a:r>
              <a:rPr lang="el-GR" dirty="0"/>
              <a:t>)</a:t>
            </a:r>
            <a:endParaRPr lang="en-US" dirty="0"/>
          </a:p>
          <a:p>
            <a:pPr marL="514350" indent="-514350">
              <a:lnSpc>
                <a:spcPct val="12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el-GR" dirty="0"/>
              <a:t>Αποθήκευση τελικού αποτελέσματος</a:t>
            </a:r>
          </a:p>
        </p:txBody>
      </p:sp>
      <p:sp>
        <p:nvSpPr>
          <p:cNvPr id="4" name="Θέση περιεχομένου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l-GR" b="1" dirty="0"/>
              <a:t>Βήμα </a:t>
            </a:r>
            <a:r>
              <a:rPr lang="en-US" b="1" dirty="0"/>
              <a:t>Map</a:t>
            </a:r>
          </a:p>
          <a:p>
            <a:pPr lvl="1">
              <a:lnSpc>
                <a:spcPct val="120000"/>
              </a:lnSpc>
              <a:spcBef>
                <a:spcPts val="600"/>
              </a:spcBef>
            </a:pPr>
            <a:r>
              <a:rPr lang="el-GR" sz="2600" dirty="0"/>
              <a:t>Τα δεδομένα εισόδου χωρίζονται σε τμήματα</a:t>
            </a:r>
          </a:p>
          <a:p>
            <a:pPr lvl="1">
              <a:lnSpc>
                <a:spcPct val="120000"/>
              </a:lnSpc>
              <a:spcBef>
                <a:spcPts val="600"/>
              </a:spcBef>
            </a:pPr>
            <a:r>
              <a:rPr lang="el-GR" sz="2600" dirty="0"/>
              <a:t>Οι </a:t>
            </a:r>
            <a:r>
              <a:rPr lang="en-US" sz="2600" dirty="0"/>
              <a:t>worker nodes </a:t>
            </a:r>
            <a:r>
              <a:rPr lang="el-GR" sz="2600" dirty="0"/>
              <a:t>επεξεργάζονται παράλληλα τα δεδομένα που έχουν αναλάβει</a:t>
            </a:r>
          </a:p>
          <a:p>
            <a:pPr lvl="1">
              <a:lnSpc>
                <a:spcPct val="120000"/>
              </a:lnSpc>
              <a:spcBef>
                <a:spcPts val="600"/>
              </a:spcBef>
            </a:pPr>
            <a:r>
              <a:rPr lang="el-GR" sz="2600" dirty="0"/>
              <a:t>Κάθε </a:t>
            </a:r>
            <a:r>
              <a:rPr lang="en-US" sz="2600" dirty="0"/>
              <a:t>worker node </a:t>
            </a:r>
            <a:r>
              <a:rPr lang="el-GR" sz="2600" dirty="0"/>
              <a:t>αποθηκεύει το αποτέλεσμα στο τοπικό του σύστημα αρχείων από όπου ο </a:t>
            </a:r>
            <a:r>
              <a:rPr lang="en-US" sz="2600" dirty="0"/>
              <a:t>reducer </a:t>
            </a:r>
            <a:r>
              <a:rPr lang="el-GR" sz="2600" dirty="0"/>
              <a:t>μπορεί να το προσπελάσει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l-GR" b="1" dirty="0"/>
              <a:t>Βήμα </a:t>
            </a:r>
            <a:r>
              <a:rPr lang="en-US" b="1" dirty="0"/>
              <a:t>Reduce</a:t>
            </a:r>
            <a:endParaRPr lang="el-GR" b="1" dirty="0"/>
          </a:p>
          <a:p>
            <a:pPr lvl="1">
              <a:lnSpc>
                <a:spcPct val="120000"/>
              </a:lnSpc>
              <a:spcBef>
                <a:spcPts val="600"/>
              </a:spcBef>
            </a:pPr>
            <a:r>
              <a:rPr lang="el-GR" sz="2600" dirty="0"/>
              <a:t>Πολλαπλά </a:t>
            </a:r>
            <a:r>
              <a:rPr lang="en-US" sz="2600" dirty="0"/>
              <a:t>reduce tasks </a:t>
            </a:r>
            <a:r>
              <a:rPr lang="el-GR" sz="2600" dirty="0"/>
              <a:t>αναλαμβάνουν να υπολογίσουν παράλληλα συγκεντρωτικά αποτελέσματα</a:t>
            </a:r>
            <a:endParaRPr lang="en-US" sz="2600" dirty="0"/>
          </a:p>
        </p:txBody>
      </p:sp>
      <p:sp>
        <p:nvSpPr>
          <p:cNvPr id="5" name="Θέση αριθμού διαφάνειας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34CA47B-BB17-47C7-9E60-64B1219A2C73}" type="slidenum">
              <a:rPr lang="el-GR" smtClean="0"/>
              <a:t>37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4031853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allAtOnce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Διαχωρισμός εργασιών</a:t>
            </a:r>
            <a:r>
              <a:rPr lang="en-US" dirty="0"/>
              <a:t>: </a:t>
            </a:r>
            <a:r>
              <a:rPr lang="el-GR" dirty="0"/>
              <a:t>Τι κάνει ο προγραμματιστής και τι κάνει το </a:t>
            </a:r>
            <a:r>
              <a:rPr lang="en-US" dirty="0"/>
              <a:t>Hadoop</a:t>
            </a:r>
            <a:endParaRPr lang="el-GR" dirty="0"/>
          </a:p>
        </p:txBody>
      </p:sp>
      <p:sp>
        <p:nvSpPr>
          <p:cNvPr id="5" name="Θέση κειμένου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l-GR" dirty="0"/>
              <a:t>Προγραμματιστής</a:t>
            </a:r>
          </a:p>
        </p:txBody>
      </p:sp>
      <p:sp>
        <p:nvSpPr>
          <p:cNvPr id="6" name="Θέση περιεχομένου 5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l-GR" dirty="0"/>
              <a:t>Γράφει τη συνάρτηση </a:t>
            </a:r>
            <a:r>
              <a:rPr lang="en-US" dirty="0"/>
              <a:t>map</a:t>
            </a:r>
          </a:p>
          <a:p>
            <a:r>
              <a:rPr lang="el-GR" dirty="0"/>
              <a:t>Γράφει τη συνάρτηση </a:t>
            </a:r>
            <a:r>
              <a:rPr lang="en-US" dirty="0"/>
              <a:t>reduce</a:t>
            </a:r>
            <a:endParaRPr lang="el-GR" dirty="0"/>
          </a:p>
          <a:p>
            <a:r>
              <a:rPr lang="el-GR" dirty="0"/>
              <a:t>Γράφει το πρόγραμμα οδήγησης (</a:t>
            </a:r>
            <a:r>
              <a:rPr lang="en-US" dirty="0"/>
              <a:t>driver</a:t>
            </a:r>
            <a:r>
              <a:rPr lang="el-GR" dirty="0"/>
              <a:t>) της διαδικασίας </a:t>
            </a:r>
          </a:p>
        </p:txBody>
      </p:sp>
      <p:sp>
        <p:nvSpPr>
          <p:cNvPr id="7" name="Θέση κειμένου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Framework Hadoop</a:t>
            </a:r>
            <a:endParaRPr lang="el-GR" dirty="0"/>
          </a:p>
        </p:txBody>
      </p:sp>
      <p:sp>
        <p:nvSpPr>
          <p:cNvPr id="8" name="Θέση περιεχομένου 7"/>
          <p:cNvSpPr>
            <a:spLocks noGrp="1"/>
          </p:cNvSpPr>
          <p:nvPr>
            <p:ph sz="quarter" idx="4"/>
          </p:nvPr>
        </p:nvSpPr>
        <p:spPr/>
        <p:txBody>
          <a:bodyPr>
            <a:normAutofit lnSpcReduction="10000"/>
          </a:bodyPr>
          <a:lstStyle/>
          <a:p>
            <a:r>
              <a:rPr lang="el-GR" dirty="0"/>
              <a:t>Ανοχή σε σφάλματα</a:t>
            </a:r>
            <a:r>
              <a:rPr lang="en-US" dirty="0"/>
              <a:t> (fault tolerance)</a:t>
            </a:r>
            <a:endParaRPr lang="el-GR" dirty="0"/>
          </a:p>
          <a:p>
            <a:r>
              <a:rPr lang="el-GR" dirty="0"/>
              <a:t>Ανάθεση </a:t>
            </a:r>
            <a:r>
              <a:rPr lang="en-US" dirty="0"/>
              <a:t>workers </a:t>
            </a:r>
            <a:r>
              <a:rPr lang="el-GR" dirty="0"/>
              <a:t>σε εργασίες </a:t>
            </a:r>
            <a:r>
              <a:rPr lang="en-US" dirty="0"/>
              <a:t>map</a:t>
            </a:r>
            <a:r>
              <a:rPr lang="el-GR" dirty="0"/>
              <a:t> και εργασίες </a:t>
            </a:r>
            <a:r>
              <a:rPr lang="en-US" dirty="0"/>
              <a:t>reduce </a:t>
            </a:r>
            <a:endParaRPr lang="el-GR" dirty="0"/>
          </a:p>
          <a:p>
            <a:r>
              <a:rPr lang="el-GR" dirty="0"/>
              <a:t>Μετακίνηση επεξεργασίας στα δεδομένα</a:t>
            </a:r>
          </a:p>
          <a:p>
            <a:r>
              <a:rPr lang="en-US" dirty="0"/>
              <a:t>Shuffle</a:t>
            </a:r>
            <a:r>
              <a:rPr lang="el-GR" dirty="0"/>
              <a:t> &amp; </a:t>
            </a:r>
            <a:r>
              <a:rPr lang="en-US" dirty="0"/>
              <a:t>sort </a:t>
            </a:r>
            <a:r>
              <a:rPr lang="el-GR" dirty="0"/>
              <a:t>ανακάτεμα </a:t>
            </a:r>
            <a:r>
              <a:rPr lang="en-US" dirty="0"/>
              <a:t>-</a:t>
            </a:r>
            <a:r>
              <a:rPr lang="el-GR" dirty="0"/>
              <a:t>ταξινόμηση των ενδιάμεσων αποτελεσμάτων</a:t>
            </a:r>
          </a:p>
        </p:txBody>
      </p:sp>
      <p:sp>
        <p:nvSpPr>
          <p:cNvPr id="3" name="Θέση αριθμού διαφάνειας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CA47B-BB17-47C7-9E60-64B1219A2C73}" type="slidenum">
              <a:rPr lang="el-GR" smtClean="0"/>
              <a:t>38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54675189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Τίτλος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Τρόποι προγραμματισμού στο </a:t>
            </a:r>
            <a:r>
              <a:rPr lang="en-US" dirty="0"/>
              <a:t>Hadoop</a:t>
            </a:r>
            <a:endParaRPr lang="el-GR" dirty="0"/>
          </a:p>
        </p:txBody>
      </p:sp>
      <p:sp>
        <p:nvSpPr>
          <p:cNvPr id="8" name="Θέση περιεχομένου 7"/>
          <p:cNvSpPr>
            <a:spLocks noGrp="1"/>
          </p:cNvSpPr>
          <p:nvPr>
            <p:ph sz="half" idx="1"/>
          </p:nvPr>
        </p:nvSpPr>
        <p:spPr>
          <a:xfrm>
            <a:off x="838199" y="1834590"/>
            <a:ext cx="5795683" cy="4351338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20000"/>
              </a:lnSpc>
            </a:pPr>
            <a:r>
              <a:rPr lang="en-US" sz="2000" b="1" dirty="0"/>
              <a:t>Java</a:t>
            </a:r>
            <a:r>
              <a:rPr lang="en-US" sz="2000" dirty="0"/>
              <a:t>: </a:t>
            </a:r>
            <a:r>
              <a:rPr lang="el-GR" sz="2000" dirty="0"/>
              <a:t>πρόσβαση στις πλήρεις δυνατότητες του </a:t>
            </a:r>
            <a:r>
              <a:rPr lang="en-US" sz="2000" dirty="0"/>
              <a:t>MapReduce </a:t>
            </a:r>
            <a:r>
              <a:rPr lang="el-GR" sz="2000" dirty="0"/>
              <a:t>αλλά δύσκαμπτα και μεγάλα προγράμματα </a:t>
            </a:r>
            <a:endParaRPr lang="en-US" sz="2000" dirty="0"/>
          </a:p>
          <a:p>
            <a:pPr>
              <a:lnSpc>
                <a:spcPct val="120000"/>
              </a:lnSpc>
            </a:pPr>
            <a:r>
              <a:rPr lang="en-US" sz="2000" b="1" dirty="0"/>
              <a:t>Hadoop streaming</a:t>
            </a:r>
            <a:r>
              <a:rPr lang="en-US" sz="2000" dirty="0"/>
              <a:t>: </a:t>
            </a:r>
            <a:r>
              <a:rPr lang="el-GR" sz="2000" dirty="0"/>
              <a:t>δυνατότητα χρήσης άλλων γλωσσών </a:t>
            </a:r>
            <a:r>
              <a:rPr lang="en-US" sz="2000" dirty="0"/>
              <a:t>(</a:t>
            </a:r>
            <a:r>
              <a:rPr lang="el-GR" sz="2000" dirty="0"/>
              <a:t>π.χ. </a:t>
            </a:r>
            <a:r>
              <a:rPr lang="en-US" sz="2000" dirty="0"/>
              <a:t>Python, Ruby </a:t>
            </a:r>
            <a:r>
              <a:rPr lang="el-GR" sz="2000" dirty="0"/>
              <a:t>κ.α.</a:t>
            </a:r>
            <a:r>
              <a:rPr lang="en-US" sz="2000" dirty="0"/>
              <a:t>)</a:t>
            </a:r>
            <a:endParaRPr lang="el-GR" sz="2000" dirty="0"/>
          </a:p>
          <a:p>
            <a:pPr>
              <a:lnSpc>
                <a:spcPct val="120000"/>
              </a:lnSpc>
            </a:pPr>
            <a:r>
              <a:rPr lang="en-US" sz="2000" b="1" dirty="0"/>
              <a:t>Cascading</a:t>
            </a:r>
            <a:r>
              <a:rPr lang="en-US" sz="2000" dirty="0"/>
              <a:t>: </a:t>
            </a:r>
            <a:r>
              <a:rPr lang="el-GR" sz="2000" dirty="0"/>
              <a:t>βιβλιοθήκη σε </a:t>
            </a:r>
            <a:r>
              <a:rPr lang="en-US" sz="2000" dirty="0"/>
              <a:t>java </a:t>
            </a:r>
            <a:r>
              <a:rPr lang="el-GR" sz="2000" dirty="0"/>
              <a:t>που επιτρέπει την περιγραφή </a:t>
            </a:r>
            <a:r>
              <a:rPr lang="en-US" sz="2000" dirty="0"/>
              <a:t>data flows </a:t>
            </a:r>
            <a:r>
              <a:rPr lang="el-GR" sz="2000" dirty="0"/>
              <a:t>που μετασχηματίζονται σε διεργασίες </a:t>
            </a:r>
            <a:r>
              <a:rPr lang="en-US" sz="2000" dirty="0"/>
              <a:t>map reduce</a:t>
            </a:r>
          </a:p>
          <a:p>
            <a:pPr>
              <a:lnSpc>
                <a:spcPct val="120000"/>
              </a:lnSpc>
            </a:pPr>
            <a:r>
              <a:rPr lang="en-US" sz="2000" b="1" dirty="0"/>
              <a:t>Pig</a:t>
            </a:r>
            <a:r>
              <a:rPr lang="en-US" sz="2000" dirty="0"/>
              <a:t>: </a:t>
            </a:r>
            <a:r>
              <a:rPr lang="el-GR" sz="2000" dirty="0"/>
              <a:t>γλώσσα </a:t>
            </a:r>
            <a:r>
              <a:rPr lang="en-US" sz="2000" dirty="0"/>
              <a:t>data flow</a:t>
            </a:r>
            <a:endParaRPr lang="el-GR" sz="2000" dirty="0"/>
          </a:p>
          <a:p>
            <a:pPr>
              <a:lnSpc>
                <a:spcPct val="120000"/>
              </a:lnSpc>
            </a:pPr>
            <a:r>
              <a:rPr lang="en-US" sz="2000" b="1" dirty="0"/>
              <a:t>Scalding</a:t>
            </a:r>
            <a:r>
              <a:rPr lang="el-GR" sz="2000" dirty="0"/>
              <a:t>: γλώσσα βασισμένη στη </a:t>
            </a:r>
            <a:r>
              <a:rPr lang="en-US" sz="2000" dirty="0"/>
              <a:t>Scala </a:t>
            </a:r>
            <a:r>
              <a:rPr lang="el-GR" sz="2000" dirty="0"/>
              <a:t>που οδηγεί στη συγγραφή σχετικά σύντομων προγραμμάτων</a:t>
            </a:r>
          </a:p>
          <a:p>
            <a:pPr>
              <a:lnSpc>
                <a:spcPct val="120000"/>
              </a:lnSpc>
            </a:pPr>
            <a:r>
              <a:rPr lang="en-US" sz="2000" b="1" dirty="0"/>
              <a:t>Hive</a:t>
            </a:r>
            <a:r>
              <a:rPr lang="en-US" sz="2000" dirty="0"/>
              <a:t>: </a:t>
            </a:r>
            <a:r>
              <a:rPr lang="el-GR" sz="2000" dirty="0"/>
              <a:t>γλώσσα παρόμοια με την </a:t>
            </a:r>
            <a:r>
              <a:rPr lang="en-US" sz="2000" dirty="0"/>
              <a:t>SQL</a:t>
            </a:r>
          </a:p>
        </p:txBody>
      </p:sp>
      <p:pic>
        <p:nvPicPr>
          <p:cNvPr id="5122" name="Picture 2" descr="https://camo.githubusercontent.com/dd137c31e4abf89d794a89f8b8e379130fb06d6f/68747470733a2f2f7261772e6769746875622e636f6d2f747769747465722f7363616c64696e672f646576656c6f702f6c6f676f2f7363616c64696e672e706e67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0736" y="5392689"/>
            <a:ext cx="2318119" cy="819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://www.godatafy.com/wp-content/uploads/2015/09/hive-pig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82" r="6476"/>
          <a:stretch/>
        </p:blipFill>
        <p:spPr bwMode="auto">
          <a:xfrm>
            <a:off x="10199893" y="4127436"/>
            <a:ext cx="778962" cy="1291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http://hortonworks.com/wp-content/uploads/2013/06/cascading-logo-315x97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0599" y="2887961"/>
            <a:ext cx="2368255" cy="729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Θέση αριθμού διαφάνειας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CA47B-BB17-47C7-9E60-64B1219A2C73}" type="slidenum">
              <a:rPr lang="el-GR" smtClean="0"/>
              <a:t>39</a:t>
            </a:fld>
            <a:endParaRPr lang="el-GR"/>
          </a:p>
        </p:txBody>
      </p:sp>
      <p:pic>
        <p:nvPicPr>
          <p:cNvPr id="3074" name="Picture 2" descr="Σχετική εικόνα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4560" y="3841947"/>
            <a:ext cx="955675" cy="918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Ορθογώνιο 2"/>
          <p:cNvSpPr/>
          <p:nvPr/>
        </p:nvSpPr>
        <p:spPr>
          <a:xfrm>
            <a:off x="8172036" y="1880715"/>
            <a:ext cx="3295518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Hadoop Streaming</a:t>
            </a:r>
            <a:endParaRPr lang="el-GR" sz="32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F78D9D-DDC4-4A1C-2E37-8269AB4AB780}"/>
              </a:ext>
            </a:extLst>
          </p:cNvPr>
          <p:cNvSpPr txBox="1"/>
          <p:nvPr/>
        </p:nvSpPr>
        <p:spPr>
          <a:xfrm>
            <a:off x="11059392" y="4617460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R" b="1" dirty="0"/>
              <a:t>Pig</a:t>
            </a:r>
          </a:p>
        </p:txBody>
      </p:sp>
    </p:spTree>
    <p:extLst>
      <p:ext uri="{BB962C8B-B14F-4D97-AF65-F5344CB8AC3E}">
        <p14:creationId xmlns:p14="http://schemas.microsoft.com/office/powerpoint/2010/main" val="31157471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13A0D75E-E57A-438A-92B8-0BB28FD61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Το λογισμικό «τρώει» τον κόσμο</a:t>
            </a: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38B036B1-65A8-43FB-A8AF-5CEB735181A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en-US" b="0" i="0" dirty="0">
                <a:solidFill>
                  <a:srgbClr val="0A0A0A"/>
                </a:solidFill>
                <a:effectLst/>
                <a:latin typeface="Georgia" panose="02040502050405020303" pitchFamily="18" charset="0"/>
              </a:rPr>
              <a:t>“</a:t>
            </a:r>
            <a:r>
              <a:rPr lang="en-US" b="0" i="0" dirty="0">
                <a:solidFill>
                  <a:srgbClr val="0A0A0A"/>
                </a:solidFill>
                <a:effectLst/>
                <a:latin typeface="Georgia" panose="02040502050405020303" pitchFamily="18" charset="0"/>
                <a:hlinkClick r:id="rId2"/>
              </a:rPr>
              <a:t>Why Software Is Eating the World</a:t>
            </a:r>
            <a:r>
              <a:rPr lang="en-US" b="0" i="0" dirty="0">
                <a:solidFill>
                  <a:srgbClr val="0A0A0A"/>
                </a:solidFill>
                <a:effectLst/>
                <a:latin typeface="Georgia" panose="02040502050405020303" pitchFamily="18" charset="0"/>
              </a:rPr>
              <a:t>”, </a:t>
            </a:r>
            <a:r>
              <a:rPr lang="en-US" b="1" dirty="0">
                <a:solidFill>
                  <a:srgbClr val="0A0A0A"/>
                </a:solidFill>
                <a:latin typeface="Georgia" panose="02040502050405020303" pitchFamily="18" charset="0"/>
              </a:rPr>
              <a:t>Marc Andreesen</a:t>
            </a:r>
            <a:r>
              <a:rPr lang="en-US" dirty="0">
                <a:solidFill>
                  <a:srgbClr val="0A0A0A"/>
                </a:solidFill>
                <a:latin typeface="Georgia" panose="02040502050405020303" pitchFamily="18" charset="0"/>
              </a:rPr>
              <a:t>, </a:t>
            </a:r>
            <a:r>
              <a:rPr lang="en-US" b="0" i="0" dirty="0">
                <a:solidFill>
                  <a:srgbClr val="0A0A0A"/>
                </a:solidFill>
                <a:effectLst/>
                <a:latin typeface="Georgia" panose="02040502050405020303" pitchFamily="18" charset="0"/>
              </a:rPr>
              <a:t>The Wall Street Journal, August 20, 2011</a:t>
            </a:r>
            <a:endParaRPr lang="el-GR" b="0" i="0" dirty="0">
              <a:solidFill>
                <a:srgbClr val="0A0A0A"/>
              </a:solidFill>
              <a:effectLst/>
              <a:latin typeface="Georgia" panose="02040502050405020303" pitchFamily="18" charset="0"/>
            </a:endParaRPr>
          </a:p>
          <a:p>
            <a:pPr lvl="1">
              <a:lnSpc>
                <a:spcPct val="120000"/>
              </a:lnSpc>
            </a:pPr>
            <a:r>
              <a:rPr lang="el-GR" dirty="0">
                <a:solidFill>
                  <a:srgbClr val="0A0A0A"/>
                </a:solidFill>
                <a:latin typeface="Georgia" panose="02040502050405020303" pitchFamily="18" charset="0"/>
              </a:rPr>
              <a:t>«</a:t>
            </a:r>
            <a:r>
              <a:rPr lang="el-GR" b="0" i="0" dirty="0">
                <a:solidFill>
                  <a:srgbClr val="0A0A0A"/>
                </a:solidFill>
                <a:effectLst/>
                <a:latin typeface="Georgia" panose="02040502050405020303" pitchFamily="18" charset="0"/>
              </a:rPr>
              <a:t>Οι εταιρείες όλων των ειδών πρέπει να γνωρίζουν ότι η επανάσταση του λογισμικού έρχεται</a:t>
            </a:r>
            <a:r>
              <a:rPr lang="el-GR" dirty="0">
                <a:solidFill>
                  <a:srgbClr val="0A0A0A"/>
                </a:solidFill>
                <a:latin typeface="Georgia" panose="02040502050405020303" pitchFamily="18" charset="0"/>
              </a:rPr>
              <a:t>»</a:t>
            </a:r>
          </a:p>
          <a:p>
            <a:pPr lvl="1">
              <a:lnSpc>
                <a:spcPct val="120000"/>
              </a:lnSpc>
            </a:pPr>
            <a:r>
              <a:rPr lang="el-GR" b="0" i="0" dirty="0">
                <a:solidFill>
                  <a:srgbClr val="0A0A0A"/>
                </a:solidFill>
                <a:effectLst/>
                <a:latin typeface="Georgia" panose="02040502050405020303" pitchFamily="18" charset="0"/>
              </a:rPr>
              <a:t>«Αυτό αφορά ακόμα και </a:t>
            </a:r>
            <a:r>
              <a:rPr lang="el-GR" dirty="0">
                <a:solidFill>
                  <a:srgbClr val="0A0A0A"/>
                </a:solidFill>
                <a:latin typeface="Georgia" panose="02040502050405020303" pitchFamily="18" charset="0"/>
              </a:rPr>
              <a:t>τις εταιρείες</a:t>
            </a:r>
            <a:r>
              <a:rPr lang="el-GR" b="0" i="0" dirty="0">
                <a:solidFill>
                  <a:srgbClr val="0A0A0A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el-GR" dirty="0">
                <a:solidFill>
                  <a:srgbClr val="0A0A0A"/>
                </a:solidFill>
                <a:latin typeface="Georgia" panose="02040502050405020303" pitchFamily="18" charset="0"/>
              </a:rPr>
              <a:t>οι οποίες </a:t>
            </a:r>
            <a:r>
              <a:rPr lang="el-GR" b="0" i="0" dirty="0">
                <a:solidFill>
                  <a:srgbClr val="0A0A0A"/>
                </a:solidFill>
                <a:effectLst/>
                <a:latin typeface="Georgia" panose="02040502050405020303" pitchFamily="18" charset="0"/>
              </a:rPr>
              <a:t>στηρ</a:t>
            </a:r>
            <a:r>
              <a:rPr lang="el-GR" dirty="0">
                <a:solidFill>
                  <a:srgbClr val="0A0A0A"/>
                </a:solidFill>
                <a:latin typeface="Georgia" panose="02040502050405020303" pitchFamily="18" charset="0"/>
              </a:rPr>
              <a:t>ίζουν τη λειτουργία τους </a:t>
            </a:r>
            <a:r>
              <a:rPr lang="el-GR" b="0" i="0" dirty="0">
                <a:solidFill>
                  <a:srgbClr val="0A0A0A"/>
                </a:solidFill>
                <a:effectLst/>
                <a:latin typeface="Georgia" panose="02040502050405020303" pitchFamily="18" charset="0"/>
              </a:rPr>
              <a:t>σε λογισμικό σήμερα»</a:t>
            </a:r>
          </a:p>
          <a:p>
            <a:pPr>
              <a:lnSpc>
                <a:spcPct val="120000"/>
              </a:lnSpc>
            </a:pPr>
            <a:r>
              <a:rPr lang="en-US" b="0" i="0" dirty="0">
                <a:solidFill>
                  <a:srgbClr val="0A0A0A"/>
                </a:solidFill>
                <a:effectLst/>
                <a:latin typeface="Georgia" panose="02040502050405020303" pitchFamily="18" charset="0"/>
              </a:rPr>
              <a:t>“</a:t>
            </a:r>
            <a:r>
              <a:rPr lang="en-US" dirty="0">
                <a:hlinkClick r:id="rId3"/>
              </a:rPr>
              <a:t>10 years later, software really did eat the world</a:t>
            </a:r>
            <a:r>
              <a:rPr lang="en-US" b="0" i="0" dirty="0">
                <a:solidFill>
                  <a:srgbClr val="0A0A0A"/>
                </a:solidFill>
                <a:effectLst/>
                <a:latin typeface="Georgia" panose="02040502050405020303" pitchFamily="18" charset="0"/>
              </a:rPr>
              <a:t>”, CIODIVE.com, April 19, 2021 </a:t>
            </a:r>
          </a:p>
          <a:p>
            <a:pPr lvl="1">
              <a:lnSpc>
                <a:spcPct val="120000"/>
              </a:lnSpc>
            </a:pPr>
            <a:endParaRPr lang="el-GR" dirty="0"/>
          </a:p>
        </p:txBody>
      </p:sp>
      <p:sp>
        <p:nvSpPr>
          <p:cNvPr id="4" name="Θέση αριθμού διαφάνειας 3">
            <a:extLst>
              <a:ext uri="{FF2B5EF4-FFF2-40B4-BE49-F238E27FC236}">
                <a16:creationId xmlns:a16="http://schemas.microsoft.com/office/drawing/2014/main" id="{C8228E3D-6AC8-465E-B262-87B8A969E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3847E-F973-4043-AFE3-EB6A63798C87}" type="slidenum">
              <a:rPr lang="el-GR" smtClean="0"/>
              <a:t>4</a:t>
            </a:fld>
            <a:endParaRPr lang="el-GR" dirty="0"/>
          </a:p>
        </p:txBody>
      </p:sp>
      <p:pic>
        <p:nvPicPr>
          <p:cNvPr id="4098" name="Picture 2" descr="Andreessen Horowitz | Software Is Eating the World">
            <a:extLst>
              <a:ext uri="{FF2B5EF4-FFF2-40B4-BE49-F238E27FC236}">
                <a16:creationId xmlns:a16="http://schemas.microsoft.com/office/drawing/2014/main" id="{BA76F08F-A216-4C50-A464-DBF00CDA53AC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2360732"/>
            <a:ext cx="5181600" cy="259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E960F78-34C6-48B5-B20D-E5722D5F2145}"/>
              </a:ext>
            </a:extLst>
          </p:cNvPr>
          <p:cNvSpPr txBox="1"/>
          <p:nvPr/>
        </p:nvSpPr>
        <p:spPr>
          <a:xfrm>
            <a:off x="7509456" y="4960497"/>
            <a:ext cx="220228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l-GR" sz="1100" dirty="0">
                <a:hlinkClick r:id="rId5"/>
              </a:rPr>
              <a:t>https://a16z.com/</a:t>
            </a:r>
            <a:r>
              <a:rPr lang="en-US" sz="1100" dirty="0"/>
              <a:t> </a:t>
            </a:r>
            <a:endParaRPr lang="el-GR" sz="11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A18A87-3E48-FCE4-A08F-C809367E7495}"/>
              </a:ext>
            </a:extLst>
          </p:cNvPr>
          <p:cNvSpPr txBox="1"/>
          <p:nvPr/>
        </p:nvSpPr>
        <p:spPr>
          <a:xfrm>
            <a:off x="7197218" y="5235230"/>
            <a:ext cx="3131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The Techno-Optimist Manifesto</a:t>
            </a:r>
            <a:endParaRPr lang="en-GR" dirty="0"/>
          </a:p>
        </p:txBody>
      </p:sp>
    </p:spTree>
    <p:extLst>
      <p:ext uri="{BB962C8B-B14F-4D97-AF65-F5344CB8AC3E}">
        <p14:creationId xmlns:p14="http://schemas.microsoft.com/office/powerpoint/2010/main" val="30014213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D91232BA-28CE-4D1C-BC0F-2936B3728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l-GR" dirty="0"/>
              <a:t>Η θέση του </a:t>
            </a:r>
            <a:r>
              <a:rPr lang="en-US" dirty="0"/>
              <a:t>Hadoop</a:t>
            </a:r>
            <a:r>
              <a:rPr lang="el-GR" dirty="0"/>
              <a:t> στην αγορά</a:t>
            </a: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239856C4-EF6F-4936-B898-0FE1E80387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5481521" cy="4351338"/>
          </a:xfrm>
        </p:spPr>
        <p:txBody>
          <a:bodyPr/>
          <a:lstStyle/>
          <a:p>
            <a:r>
              <a:rPr lang="en-US" dirty="0"/>
              <a:t>Hadoop Market by Product (Software, Hardware and Services) and by Applications - Global Industry Analysis and Forecast 20</a:t>
            </a:r>
            <a:r>
              <a:rPr lang="el-GR" dirty="0"/>
              <a:t>22</a:t>
            </a:r>
            <a:r>
              <a:rPr lang="en-US" dirty="0"/>
              <a:t> – 202</a:t>
            </a:r>
            <a:r>
              <a:rPr lang="el-GR" dirty="0"/>
              <a:t>7 </a:t>
            </a:r>
            <a:r>
              <a:rPr lang="en-US" dirty="0">
                <a:hlinkClick r:id="rId2"/>
              </a:rPr>
              <a:t>https://www.marketresearchengine.com/reportdetails/hadoop-market-share</a:t>
            </a:r>
            <a:r>
              <a:rPr lang="el-GR" dirty="0"/>
              <a:t> </a:t>
            </a:r>
          </a:p>
          <a:p>
            <a:pPr lvl="1"/>
            <a:r>
              <a:rPr lang="el-GR" dirty="0"/>
              <a:t>Η αγορά του </a:t>
            </a:r>
            <a:r>
              <a:rPr lang="en-US" dirty="0"/>
              <a:t>Hadoop </a:t>
            </a:r>
            <a:r>
              <a:rPr lang="el-GR" dirty="0"/>
              <a:t>αναμένεται να ξεπεράσει τα 50 δισεκατομμύρια $ μέχρι το </a:t>
            </a:r>
            <a:r>
              <a:rPr lang="en-US" dirty="0"/>
              <a:t>202</a:t>
            </a:r>
            <a:r>
              <a:rPr lang="el-GR" dirty="0"/>
              <a:t>7</a:t>
            </a:r>
          </a:p>
        </p:txBody>
      </p:sp>
      <p:graphicFrame>
        <p:nvGraphicFramePr>
          <p:cNvPr id="5" name="Θέση περιεχομένου 4">
            <a:extLst>
              <a:ext uri="{FF2B5EF4-FFF2-40B4-BE49-F238E27FC236}">
                <a16:creationId xmlns:a16="http://schemas.microsoft.com/office/drawing/2014/main" id="{835A1C53-3F59-4D1E-AC97-CE527ACAB4B8}"/>
              </a:ext>
            </a:extLst>
          </p:cNvPr>
          <p:cNvGraphicFramePr>
            <a:graphicFrameLocks noGrp="1"/>
          </p:cNvGraphicFramePr>
          <p:nvPr>
            <p:ph sz="half" idx="2"/>
          </p:nvPr>
        </p:nvGraphicFramePr>
        <p:xfrm>
          <a:off x="6172202" y="2027756"/>
          <a:ext cx="5181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Θέση αριθμού διαφάνειας 3">
            <a:extLst>
              <a:ext uri="{FF2B5EF4-FFF2-40B4-BE49-F238E27FC236}">
                <a16:creationId xmlns:a16="http://schemas.microsoft.com/office/drawing/2014/main" id="{53F20E7B-C0C8-4919-9E38-64E820BEE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74D2C4-C843-412D-9C67-6E6796AB11E2}" type="slidenum">
              <a:rPr lang="el-GR" smtClean="0"/>
              <a:t>40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05935187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Major Hadoop vendors</a:t>
            </a:r>
            <a:endParaRPr lang="el-GR" dirty="0"/>
          </a:p>
        </p:txBody>
      </p:sp>
      <p:sp>
        <p:nvSpPr>
          <p:cNvPr id="3" name="Θέση περιεχομένου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Cloudera</a:t>
            </a:r>
          </a:p>
          <a:p>
            <a:pPr lvl="1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Hortonworks (</a:t>
            </a:r>
            <a:r>
              <a:rPr lang="el-GR" dirty="0">
                <a:solidFill>
                  <a:schemeClr val="bg2">
                    <a:lumMod val="75000"/>
                  </a:schemeClr>
                </a:solidFill>
              </a:rPr>
              <a:t>συνένωση με  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Cloudera </a:t>
            </a:r>
            <a:r>
              <a:rPr lang="el-GR" dirty="0">
                <a:solidFill>
                  <a:schemeClr val="bg2">
                    <a:lumMod val="75000"/>
                  </a:schemeClr>
                </a:solidFill>
              </a:rPr>
              <a:t>το 2019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)</a:t>
            </a:r>
            <a:r>
              <a:rPr lang="el-GR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en-US" dirty="0">
              <a:solidFill>
                <a:schemeClr val="bg2">
                  <a:lumMod val="75000"/>
                </a:schemeClr>
              </a:solidFill>
            </a:endParaRPr>
          </a:p>
          <a:p>
            <a:r>
              <a:rPr lang="en-US" dirty="0" err="1"/>
              <a:t>MapR</a:t>
            </a:r>
            <a:endParaRPr lang="en-US" dirty="0"/>
          </a:p>
          <a:p>
            <a:pPr marL="0" indent="0">
              <a:buNone/>
            </a:pPr>
            <a:endParaRPr lang="el-GR" dirty="0"/>
          </a:p>
        </p:txBody>
      </p:sp>
      <p:sp>
        <p:nvSpPr>
          <p:cNvPr id="4" name="Θέση περιεχομένου 3"/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5257801" cy="4351338"/>
          </a:xfrm>
        </p:spPr>
        <p:txBody>
          <a:bodyPr/>
          <a:lstStyle/>
          <a:p>
            <a:r>
              <a:rPr lang="en-US" dirty="0"/>
              <a:t>Hadoop sandbox Virtual Machines (VMs)</a:t>
            </a:r>
          </a:p>
          <a:p>
            <a:pPr lvl="1"/>
            <a:r>
              <a:rPr lang="el-GR" dirty="0"/>
              <a:t>Κάθε </a:t>
            </a:r>
            <a:r>
              <a:rPr lang="en-US" dirty="0"/>
              <a:t>VM </a:t>
            </a:r>
            <a:r>
              <a:rPr lang="el-GR" dirty="0"/>
              <a:t>είναι «φορτωμένο» με ένα μεγάλο αριθμό από εργαλεία</a:t>
            </a:r>
            <a:r>
              <a:rPr lang="en-US" dirty="0"/>
              <a:t> </a:t>
            </a:r>
          </a:p>
          <a:p>
            <a:pPr lvl="1"/>
            <a:r>
              <a:rPr lang="el-GR" dirty="0"/>
              <a:t>Απαιτούν </a:t>
            </a:r>
            <a:r>
              <a:rPr lang="en-US" dirty="0"/>
              <a:t> </a:t>
            </a:r>
            <a:r>
              <a:rPr lang="el-GR" dirty="0" err="1"/>
              <a:t>ισχυρ</a:t>
            </a:r>
            <a:r>
              <a:rPr lang="en-US" dirty="0" err="1"/>
              <a:t>ή</a:t>
            </a:r>
            <a:r>
              <a:rPr lang="el-GR" dirty="0"/>
              <a:t> υπολογιστική ισχύ και μεγάλη ποσότητα μνήμης </a:t>
            </a:r>
            <a:endParaRPr lang="en-US" dirty="0"/>
          </a:p>
          <a:p>
            <a:endParaRPr lang="el-GR" dirty="0"/>
          </a:p>
        </p:txBody>
      </p:sp>
      <p:pic>
        <p:nvPicPr>
          <p:cNvPr id="7170" name="Picture 2" descr="http://blog.altoros.com/wp-content/uploads/2013/11/cloudera_hortonworks_mapr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090"/>
          <a:stretch/>
        </p:blipFill>
        <p:spPr bwMode="auto">
          <a:xfrm>
            <a:off x="838200" y="3997396"/>
            <a:ext cx="2231835" cy="104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Θέση αριθμού διαφάνειας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CA47B-BB17-47C7-9E60-64B1219A2C73}" type="slidenum">
              <a:rPr lang="el-GR" smtClean="0"/>
              <a:t>41</a:t>
            </a:fld>
            <a:endParaRPr lang="el-GR"/>
          </a:p>
        </p:txBody>
      </p:sp>
      <p:sp>
        <p:nvSpPr>
          <p:cNvPr id="6" name="Ορθογώνιο 5">
            <a:extLst>
              <a:ext uri="{FF2B5EF4-FFF2-40B4-BE49-F238E27FC236}">
                <a16:creationId xmlns:a16="http://schemas.microsoft.com/office/drawing/2014/main" id="{0AA5B2B6-7605-4D88-9705-3DBB3030802E}"/>
              </a:ext>
            </a:extLst>
          </p:cNvPr>
          <p:cNvSpPr/>
          <p:nvPr/>
        </p:nvSpPr>
        <p:spPr>
          <a:xfrm>
            <a:off x="838199" y="5277745"/>
            <a:ext cx="5257801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hlinkClick r:id="rId4"/>
              </a:rPr>
              <a:t>https://www.zdnet.com/article/the-new-cloudera-hortonworks-hadoop-100-open-source-50-boring/</a:t>
            </a:r>
            <a:endParaRPr lang="el-GR" sz="1100" dirty="0"/>
          </a:p>
        </p:txBody>
      </p:sp>
      <p:pic>
        <p:nvPicPr>
          <p:cNvPr id="8" name="Picture 2" descr="http://blog.altoros.com/wp-content/uploads/2013/11/cloudera_hortonworks_mapr.jpg">
            <a:extLst>
              <a:ext uri="{FF2B5EF4-FFF2-40B4-BE49-F238E27FC236}">
                <a16:creationId xmlns:a16="http://schemas.microsoft.com/office/drawing/2014/main" id="{5A10149D-49C1-41EF-BCDA-9A5DA17625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571"/>
          <a:stretch/>
        </p:blipFill>
        <p:spPr bwMode="auto">
          <a:xfrm>
            <a:off x="3222435" y="4027375"/>
            <a:ext cx="2408026" cy="104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936B244-97E5-CBA0-A2B5-1C305CE7A536}"/>
              </a:ext>
            </a:extLst>
          </p:cNvPr>
          <p:cNvSpPr txBox="1"/>
          <p:nvPr/>
        </p:nvSpPr>
        <p:spPr>
          <a:xfrm>
            <a:off x="6172200" y="4306918"/>
            <a:ext cx="5732929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sz="1400" b="1" i="0" dirty="0">
                <a:effectLst/>
                <a:latin typeface="-apple-system"/>
              </a:rPr>
              <a:t>HDP 2.6.5 Sandbox </a:t>
            </a:r>
            <a:r>
              <a:rPr lang="en-GB" sz="1400" b="1" dirty="0">
                <a:latin typeface="-apple-system"/>
              </a:rPr>
              <a:t>on </a:t>
            </a:r>
            <a:r>
              <a:rPr lang="en-GB" sz="1400" b="1" i="0" dirty="0">
                <a:effectLst/>
                <a:latin typeface="-apple-system"/>
              </a:rPr>
              <a:t>VirtualBox </a:t>
            </a:r>
            <a:br>
              <a:rPr lang="en-GB" sz="1400" b="1" i="0" dirty="0">
                <a:effectLst/>
                <a:latin typeface="-apple-system"/>
              </a:rPr>
            </a:br>
            <a:r>
              <a:rPr lang="en-GB" sz="1100" b="0" i="0" u="none" strike="noStrike" dirty="0">
                <a:solidFill>
                  <a:srgbClr val="337AB7"/>
                </a:solidFill>
                <a:effectLst/>
                <a:latin typeface="-apple-system"/>
                <a:hlinkClick r:id="rId5"/>
              </a:rPr>
              <a:t>https://archive.cloudera.com/hwx-sandbox/hdp/hdp-2.6.5/HDP_2.6.5_virtualbox_180626.ova</a:t>
            </a:r>
            <a:endParaRPr lang="en-GB" sz="1400" b="0" i="0" dirty="0">
              <a:solidFill>
                <a:srgbClr val="31708F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108041066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D995F0-9049-03DC-E7B6-CBEF9B7134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88E7B48-BD97-E56D-9C5F-F2B22A036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R" dirty="0"/>
              <a:t>Map Reduce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C40D6E5-D8EC-ABEB-1CD5-F0EEC4A1DD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l-GR" dirty="0" err="1"/>
              <a:t>Παραδε</a:t>
            </a:r>
            <a:r>
              <a:rPr lang="en-GR" dirty="0"/>
              <a:t>ί</a:t>
            </a:r>
            <a:r>
              <a:rPr lang="el-GR" dirty="0" err="1"/>
              <a:t>γματα</a:t>
            </a:r>
            <a:r>
              <a:rPr lang="el-GR" dirty="0"/>
              <a:t> υπολογισμών με το </a:t>
            </a:r>
            <a:r>
              <a:rPr lang="en-US" dirty="0"/>
              <a:t>Map Reduce</a:t>
            </a:r>
            <a:endParaRPr lang="en-G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6B057E-4B82-7C38-11B5-5236811EA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3847E-F973-4043-AFE3-EB6A63798C87}" type="slidenum">
              <a:rPr lang="el-GR" smtClean="0"/>
              <a:t>42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46083670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DB8832E9-FAB8-47EB-B588-3A244100E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Προσέγγιση προβλημάτων με </a:t>
            </a:r>
            <a:r>
              <a:rPr lang="en-US" dirty="0"/>
              <a:t>Map Reduce</a:t>
            </a:r>
            <a:endParaRPr lang="el-GR" dirty="0"/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64FBF22C-15D1-4873-9FC0-E297FDAD78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6275522" cy="5032375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To </a:t>
            </a:r>
            <a:r>
              <a:rPr lang="el-GR" dirty="0"/>
              <a:t>υπολογιστικό μοντέλο </a:t>
            </a:r>
            <a:r>
              <a:rPr lang="en-US" dirty="0"/>
              <a:t>MapReduce </a:t>
            </a:r>
            <a:r>
              <a:rPr lang="el-GR" dirty="0"/>
              <a:t>(</a:t>
            </a:r>
            <a:r>
              <a:rPr lang="en-US" dirty="0"/>
              <a:t>MR</a:t>
            </a:r>
            <a:r>
              <a:rPr lang="el-GR" dirty="0"/>
              <a:t>) αποτελεί έναν αποδοτικό τρόπο για την παράλληλη επεξεργασία μεγάλων δεδομένων.</a:t>
            </a:r>
          </a:p>
          <a:p>
            <a:r>
              <a:rPr lang="el-GR" dirty="0"/>
              <a:t>Στη συνέχεια θα παρουσιαστούν διάφορα προβλήματα στα οποία επιδεικνύεται η λειτουργία του </a:t>
            </a:r>
            <a:r>
              <a:rPr lang="en-US" dirty="0"/>
              <a:t>MR</a:t>
            </a:r>
            <a:r>
              <a:rPr lang="el-GR" dirty="0"/>
              <a:t>.</a:t>
            </a:r>
          </a:p>
          <a:p>
            <a:r>
              <a:rPr lang="el-GR" dirty="0"/>
              <a:t>Θα χρησιμοποιηθεί το </a:t>
            </a:r>
            <a:r>
              <a:rPr lang="en-US" dirty="0"/>
              <a:t>python </a:t>
            </a:r>
            <a:r>
              <a:rPr lang="el-GR" dirty="0"/>
              <a:t>πρόγραμμα </a:t>
            </a:r>
            <a:r>
              <a:rPr lang="en-US" b="1" dirty="0"/>
              <a:t>MapReduce.py</a:t>
            </a:r>
            <a:r>
              <a:rPr lang="en-US" dirty="0"/>
              <a:t> </a:t>
            </a:r>
            <a:r>
              <a:rPr lang="el-GR" dirty="0"/>
              <a:t>που υλοποιεί το υπολογιστικό μοντέλο </a:t>
            </a:r>
            <a:r>
              <a:rPr lang="en-US" dirty="0"/>
              <a:t>MR, </a:t>
            </a:r>
            <a:r>
              <a:rPr lang="el-GR" dirty="0"/>
              <a:t>αλλά η εκτέλεση θα γίνεται εξ’ ολοκλήρου σε έναν απλό Η/Υ</a:t>
            </a:r>
            <a:r>
              <a:rPr lang="en-US" dirty="0"/>
              <a:t>.</a:t>
            </a:r>
            <a:endParaRPr lang="el-GR" dirty="0"/>
          </a:p>
          <a:p>
            <a:r>
              <a:rPr lang="el-GR" dirty="0"/>
              <a:t>Το </a:t>
            </a:r>
            <a:r>
              <a:rPr lang="en-US" b="1" dirty="0" err="1"/>
              <a:t>MapReduce.py</a:t>
            </a:r>
            <a:r>
              <a:rPr lang="el-GR" dirty="0"/>
              <a:t> </a:t>
            </a:r>
            <a:r>
              <a:rPr lang="en-US" dirty="0" err="1"/>
              <a:t>έ</a:t>
            </a:r>
            <a:r>
              <a:rPr lang="el-GR" dirty="0" err="1"/>
              <a:t>χει</a:t>
            </a:r>
            <a:r>
              <a:rPr lang="el-GR" dirty="0"/>
              <a:t> γραφεί από τον </a:t>
            </a:r>
            <a:r>
              <a:rPr lang="en-US" dirty="0"/>
              <a:t>Bill Howe </a:t>
            </a:r>
            <a:r>
              <a:rPr lang="el-GR" dirty="0"/>
              <a:t>στα πλαίσια του μαθήματος </a:t>
            </a:r>
            <a:r>
              <a:rPr lang="en-US" dirty="0"/>
              <a:t>“</a:t>
            </a:r>
            <a:r>
              <a:rPr lang="en-US" dirty="0">
                <a:hlinkClick r:id="rId2"/>
              </a:rPr>
              <a:t>Data Science at Scale</a:t>
            </a:r>
            <a:r>
              <a:rPr lang="en-US" dirty="0"/>
              <a:t>” </a:t>
            </a:r>
            <a:r>
              <a:rPr lang="el-GR" dirty="0"/>
              <a:t>από το </a:t>
            </a:r>
            <a:r>
              <a:rPr lang="en-US" dirty="0"/>
              <a:t>University of Washington </a:t>
            </a:r>
            <a:r>
              <a:rPr lang="el-GR" dirty="0"/>
              <a:t>που προσφέρεται ως </a:t>
            </a:r>
            <a:r>
              <a:rPr lang="en-US" dirty="0"/>
              <a:t>MOOC</a:t>
            </a:r>
            <a:r>
              <a:rPr lang="el-GR" dirty="0"/>
              <a:t> μέσω του </a:t>
            </a:r>
            <a:r>
              <a:rPr lang="en-US" dirty="0"/>
              <a:t>Coursera</a:t>
            </a:r>
            <a:r>
              <a:rPr lang="el-GR" dirty="0"/>
              <a:t>.</a:t>
            </a:r>
          </a:p>
          <a:p>
            <a:pPr marL="0" indent="0">
              <a:buNone/>
            </a:pPr>
            <a:r>
              <a:rPr lang="el-GR" dirty="0"/>
              <a:t> </a:t>
            </a:r>
          </a:p>
        </p:txBody>
      </p:sp>
      <p:sp>
        <p:nvSpPr>
          <p:cNvPr id="4" name="Θέση αριθμού διαφάνειας 3">
            <a:extLst>
              <a:ext uri="{FF2B5EF4-FFF2-40B4-BE49-F238E27FC236}">
                <a16:creationId xmlns:a16="http://schemas.microsoft.com/office/drawing/2014/main" id="{3F1D6F8B-BBEE-4F5D-96D1-4BAE3A46F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D2874-9FE3-403B-82C8-3DB60AEBAF49}" type="slidenum">
              <a:rPr lang="el-GR" smtClean="0"/>
              <a:t>43</a:t>
            </a:fld>
            <a:endParaRPr lang="el-G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32D0986-D0A0-EB99-8DA2-783E233DF0E0}"/>
              </a:ext>
            </a:extLst>
          </p:cNvPr>
          <p:cNvSpPr txBox="1"/>
          <p:nvPr/>
        </p:nvSpPr>
        <p:spPr>
          <a:xfrm>
            <a:off x="6918702" y="1467307"/>
            <a:ext cx="4627536" cy="51124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350"/>
              </a:lnSpc>
            </a:pPr>
            <a:r>
              <a:rPr lang="en-GR" sz="1100" kern="0" dirty="0">
                <a:solidFill>
                  <a:srgbClr val="0000FF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import</a:t>
            </a: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json</a:t>
            </a:r>
            <a:endParaRPr lang="en-GR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GR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GR" sz="1100" kern="0" dirty="0">
                <a:solidFill>
                  <a:srgbClr val="0000FF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</a:t>
            </a: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R" sz="1100" kern="0" dirty="0">
                <a:solidFill>
                  <a:srgbClr val="2B91AF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MapReduce</a:t>
            </a: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GR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GR" sz="1100" kern="0" dirty="0">
                <a:solidFill>
                  <a:srgbClr val="0000FF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def</a:t>
            </a: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__init__(</a:t>
            </a:r>
            <a:r>
              <a:rPr lang="en-GR" sz="1100" kern="0" dirty="0">
                <a:solidFill>
                  <a:srgbClr val="80808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self</a:t>
            </a: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):</a:t>
            </a:r>
            <a:endParaRPr lang="en-GR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GR" sz="1100" kern="0" dirty="0">
                <a:solidFill>
                  <a:srgbClr val="80808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self</a:t>
            </a: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.intermediate = {}</a:t>
            </a:r>
            <a:endParaRPr lang="en-GR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GR" sz="1100" kern="0" dirty="0">
                <a:solidFill>
                  <a:srgbClr val="80808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self</a:t>
            </a: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.result = []</a:t>
            </a:r>
            <a:endParaRPr lang="en-GR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GR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GR" sz="1100" kern="0" dirty="0">
                <a:solidFill>
                  <a:srgbClr val="0000FF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def</a:t>
            </a: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emit_intermediate(</a:t>
            </a:r>
            <a:r>
              <a:rPr lang="en-GR" sz="1100" kern="0" dirty="0">
                <a:solidFill>
                  <a:srgbClr val="80808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self</a:t>
            </a: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GR" sz="1100" kern="0" dirty="0">
                <a:solidFill>
                  <a:srgbClr val="80808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key</a:t>
            </a: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GR" sz="1100" kern="0" dirty="0">
                <a:solidFill>
                  <a:srgbClr val="80808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value</a:t>
            </a: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):</a:t>
            </a:r>
            <a:endParaRPr lang="en-GR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GR" sz="1100" kern="0" dirty="0">
                <a:solidFill>
                  <a:srgbClr val="80808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self</a:t>
            </a: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.intermediate.setdefault(</a:t>
            </a:r>
            <a:r>
              <a:rPr lang="en-GR" sz="1100" kern="0" dirty="0">
                <a:solidFill>
                  <a:srgbClr val="80808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key</a:t>
            </a: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[])</a:t>
            </a:r>
            <a:endParaRPr lang="en-GR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GR" sz="1100" kern="0" dirty="0">
                <a:solidFill>
                  <a:srgbClr val="80808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self</a:t>
            </a: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.intermediate[</a:t>
            </a:r>
            <a:r>
              <a:rPr lang="en-GR" sz="1100" kern="0" dirty="0">
                <a:solidFill>
                  <a:srgbClr val="80808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key</a:t>
            </a: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].append(</a:t>
            </a:r>
            <a:r>
              <a:rPr lang="en-GR" sz="1100" kern="0" dirty="0">
                <a:solidFill>
                  <a:srgbClr val="80808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value</a:t>
            </a: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GR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GR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GR" sz="1100" kern="0" dirty="0">
                <a:solidFill>
                  <a:srgbClr val="0000FF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def</a:t>
            </a: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emit(</a:t>
            </a:r>
            <a:r>
              <a:rPr lang="en-GR" sz="1100" kern="0" dirty="0">
                <a:solidFill>
                  <a:srgbClr val="80808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self</a:t>
            </a: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GR" sz="1100" kern="0" dirty="0">
                <a:solidFill>
                  <a:srgbClr val="80808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value</a:t>
            </a: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):</a:t>
            </a:r>
            <a:endParaRPr lang="en-GR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GR" sz="1100" kern="0" dirty="0">
                <a:solidFill>
                  <a:srgbClr val="80808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self</a:t>
            </a: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.result.append(</a:t>
            </a:r>
            <a:r>
              <a:rPr lang="en-GR" sz="1100" kern="0" dirty="0">
                <a:solidFill>
                  <a:srgbClr val="80808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value</a:t>
            </a: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endParaRPr lang="en-GR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GR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GR" sz="1100" kern="0" dirty="0">
                <a:solidFill>
                  <a:srgbClr val="0000FF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def</a:t>
            </a: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execute(</a:t>
            </a:r>
            <a:r>
              <a:rPr lang="en-GR" sz="1100" kern="0" dirty="0">
                <a:solidFill>
                  <a:srgbClr val="80808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self</a:t>
            </a: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GR" sz="1100" kern="0" dirty="0">
                <a:solidFill>
                  <a:srgbClr val="80808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GR" sz="1100" kern="0" dirty="0">
                <a:solidFill>
                  <a:srgbClr val="80808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mapper</a:t>
            </a: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GR" sz="1100" kern="0" dirty="0">
                <a:solidFill>
                  <a:srgbClr val="80808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reducer</a:t>
            </a: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):</a:t>
            </a:r>
            <a:endParaRPr lang="en-GR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GR" sz="1100" kern="0" dirty="0">
                <a:solidFill>
                  <a:srgbClr val="008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# "MAP PHASE"</a:t>
            </a:r>
            <a:endParaRPr lang="en-GR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GR" sz="1100" kern="0" dirty="0">
                <a:solidFill>
                  <a:srgbClr val="0000FF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line </a:t>
            </a:r>
            <a:r>
              <a:rPr lang="en-GR" sz="1100" kern="0" dirty="0">
                <a:solidFill>
                  <a:srgbClr val="0000FF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R" sz="1100" kern="0" dirty="0">
                <a:solidFill>
                  <a:srgbClr val="80808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GR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record = json.loads(line)</a:t>
            </a:r>
            <a:endParaRPr lang="en-GR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GR" sz="1100" kern="0" dirty="0">
                <a:solidFill>
                  <a:srgbClr val="80808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mapper</a:t>
            </a: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(record)</a:t>
            </a:r>
            <a:endParaRPr lang="en-GR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endParaRPr lang="en-GR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GR" sz="1100" kern="0" dirty="0">
                <a:solidFill>
                  <a:srgbClr val="008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# "SHUFFLE PHASE"</a:t>
            </a:r>
            <a:endParaRPr lang="en-GR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GR" sz="1100" kern="0" dirty="0">
                <a:solidFill>
                  <a:srgbClr val="0000FF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key </a:t>
            </a:r>
            <a:r>
              <a:rPr lang="en-GR" sz="1100" kern="0" dirty="0">
                <a:solidFill>
                  <a:srgbClr val="0000FF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R" sz="1100" kern="0" dirty="0">
                <a:solidFill>
                  <a:srgbClr val="80808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self</a:t>
            </a: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.intermediate:</a:t>
            </a:r>
            <a:endParaRPr lang="en-GR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GR" sz="1100" kern="0" dirty="0">
                <a:solidFill>
                  <a:srgbClr val="80808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reducer</a:t>
            </a: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(key, </a:t>
            </a:r>
            <a:r>
              <a:rPr lang="en-GR" sz="1100" kern="0" dirty="0">
                <a:solidFill>
                  <a:srgbClr val="80808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self</a:t>
            </a: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.intermediate[key])</a:t>
            </a:r>
            <a:endParaRPr lang="en-GR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GR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GR" sz="1100" kern="0" dirty="0">
                <a:solidFill>
                  <a:srgbClr val="008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# "REDUCE"</a:t>
            </a:r>
            <a:endParaRPr lang="en-GR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jenc = json.</a:t>
            </a:r>
            <a:r>
              <a:rPr lang="en-GR" sz="1100" kern="0" dirty="0">
                <a:solidFill>
                  <a:srgbClr val="2B91AF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JSONEncoder</a:t>
            </a: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endParaRPr lang="en-GR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GR" sz="1100" kern="0" dirty="0">
                <a:solidFill>
                  <a:srgbClr val="0000FF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item </a:t>
            </a:r>
            <a:r>
              <a:rPr lang="en-GR" sz="1100" kern="0" dirty="0">
                <a:solidFill>
                  <a:srgbClr val="0000FF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R" sz="1100" kern="0" dirty="0">
                <a:solidFill>
                  <a:srgbClr val="80808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self</a:t>
            </a: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.result:</a:t>
            </a:r>
            <a:endParaRPr lang="en-GR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print(jenc.encode(item))</a:t>
            </a:r>
            <a:endParaRPr lang="en-GR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AFD100-477F-4A9C-FF17-66CD2E9875C3}"/>
              </a:ext>
            </a:extLst>
          </p:cNvPr>
          <p:cNvSpPr txBox="1"/>
          <p:nvPr/>
        </p:nvSpPr>
        <p:spPr>
          <a:xfrm>
            <a:off x="9852212" y="1643209"/>
            <a:ext cx="1899524" cy="373225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err="1"/>
              <a:t>MapReduce.py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344536472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Οβάλ 3">
            <a:extLst>
              <a:ext uri="{FF2B5EF4-FFF2-40B4-BE49-F238E27FC236}">
                <a16:creationId xmlns:a16="http://schemas.microsoft.com/office/drawing/2014/main" id="{E89950DA-CE99-4148-BBAF-DFCF6FF6D5B4}"/>
              </a:ext>
            </a:extLst>
          </p:cNvPr>
          <p:cNvSpPr/>
          <p:nvPr/>
        </p:nvSpPr>
        <p:spPr>
          <a:xfrm>
            <a:off x="4660776" y="2961411"/>
            <a:ext cx="1041647" cy="341083"/>
          </a:xfrm>
          <a:prstGeom prst="ellipse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2" name="Τίτλος 1">
            <a:extLst>
              <a:ext uri="{FF2B5EF4-FFF2-40B4-BE49-F238E27FC236}">
                <a16:creationId xmlns:a16="http://schemas.microsoft.com/office/drawing/2014/main" id="{E5E663F6-138C-4C58-B57E-5F276B6EE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Είσοδος</a:t>
            </a: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3829E8CB-2032-4861-AFCA-1BBCB37196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/>
              <a:t>Σε όλα τα </a:t>
            </a:r>
            <a:r>
              <a:rPr lang="el-GR" dirty="0" err="1"/>
              <a:t>ακ</a:t>
            </a:r>
            <a:r>
              <a:rPr lang="en-US" dirty="0"/>
              <a:t>ό</a:t>
            </a:r>
            <a:r>
              <a:rPr lang="el-GR" dirty="0" err="1"/>
              <a:t>λουθα</a:t>
            </a:r>
            <a:r>
              <a:rPr lang="el-GR" dirty="0"/>
              <a:t> παραδείγματα τα δεδομένα βρίσκονται σε </a:t>
            </a:r>
            <a:r>
              <a:rPr lang="en-US" dirty="0"/>
              <a:t>JSON </a:t>
            </a:r>
            <a:r>
              <a:rPr lang="el-GR" dirty="0"/>
              <a:t>αρχεία που έχουν παρόμοια μορφή με την ακόλουθη:</a:t>
            </a:r>
          </a:p>
          <a:p>
            <a:endParaRPr lang="el-GR" dirty="0"/>
          </a:p>
          <a:p>
            <a:pPr marL="0" indent="0">
              <a:buNone/>
            </a:pPr>
            <a:endParaRPr lang="el-GR" dirty="0"/>
          </a:p>
        </p:txBody>
      </p:sp>
      <p:sp>
        <p:nvSpPr>
          <p:cNvPr id="5" name="Ορθογώνιο 4">
            <a:extLst>
              <a:ext uri="{FF2B5EF4-FFF2-40B4-BE49-F238E27FC236}">
                <a16:creationId xmlns:a16="http://schemas.microsoft.com/office/drawing/2014/main" id="{484FE0A5-0064-4152-8A7B-0D94B42FE1C5}"/>
              </a:ext>
            </a:extLst>
          </p:cNvPr>
          <p:cNvSpPr/>
          <p:nvPr/>
        </p:nvSpPr>
        <p:spPr>
          <a:xfrm>
            <a:off x="4530571" y="2961411"/>
            <a:ext cx="313085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"text1"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"aaa 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bbb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ccc"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"text2"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"aaa 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bbb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eee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"text3"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"aaa 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bbb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fff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"text4"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"aaa 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eee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fff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F9ECD8-5A11-49D4-850E-0A84A35236C9}"/>
              </a:ext>
            </a:extLst>
          </p:cNvPr>
          <p:cNvSpPr txBox="1"/>
          <p:nvPr/>
        </p:nvSpPr>
        <p:spPr>
          <a:xfrm>
            <a:off x="4836367" y="4296677"/>
            <a:ext cx="2519266" cy="37322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text1.json</a:t>
            </a:r>
            <a:endParaRPr lang="el-GR" dirty="0"/>
          </a:p>
        </p:txBody>
      </p:sp>
      <p:sp>
        <p:nvSpPr>
          <p:cNvPr id="7" name="Θέση αριθμού διαφάνειας 6">
            <a:extLst>
              <a:ext uri="{FF2B5EF4-FFF2-40B4-BE49-F238E27FC236}">
                <a16:creationId xmlns:a16="http://schemas.microsoft.com/office/drawing/2014/main" id="{61DB1972-400D-4054-BA31-BB3DD45BD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D2874-9FE3-403B-82C8-3DB60AEBAF49}" type="slidenum">
              <a:rPr lang="el-GR" smtClean="0"/>
              <a:t>44</a:t>
            </a:fld>
            <a:endParaRPr lang="el-G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2B956D-7321-4762-8860-D0C41F8944D9}"/>
              </a:ext>
            </a:extLst>
          </p:cNvPr>
          <p:cNvSpPr txBox="1"/>
          <p:nvPr/>
        </p:nvSpPr>
        <p:spPr>
          <a:xfrm>
            <a:off x="3213716" y="3192243"/>
            <a:ext cx="499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key</a:t>
            </a:r>
            <a:endParaRPr lang="el-GR" dirty="0"/>
          </a:p>
        </p:txBody>
      </p:sp>
      <p:cxnSp>
        <p:nvCxnSpPr>
          <p:cNvPr id="10" name="Ευθύγραμμο βέλος σύνδεσης 9">
            <a:extLst>
              <a:ext uri="{FF2B5EF4-FFF2-40B4-BE49-F238E27FC236}">
                <a16:creationId xmlns:a16="http://schemas.microsoft.com/office/drawing/2014/main" id="{7F36DA02-4EB2-45A0-955D-E11C6C38E2C7}"/>
              </a:ext>
            </a:extLst>
          </p:cNvPr>
          <p:cNvCxnSpPr/>
          <p:nvPr/>
        </p:nvCxnSpPr>
        <p:spPr>
          <a:xfrm flipV="1">
            <a:off x="3755254" y="3131952"/>
            <a:ext cx="905522" cy="1705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B4F0D52E-1CCA-4BF6-9F8C-51D82B1B2464}"/>
              </a:ext>
            </a:extLst>
          </p:cNvPr>
          <p:cNvSpPr txBox="1"/>
          <p:nvPr/>
        </p:nvSpPr>
        <p:spPr>
          <a:xfrm>
            <a:off x="8749396" y="3244334"/>
            <a:ext cx="686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value</a:t>
            </a:r>
            <a:endParaRPr lang="el-GR" dirty="0"/>
          </a:p>
        </p:txBody>
      </p:sp>
      <p:cxnSp>
        <p:nvCxnSpPr>
          <p:cNvPr id="12" name="Ευθύγραμμο βέλος σύνδεσης 11">
            <a:extLst>
              <a:ext uri="{FF2B5EF4-FFF2-40B4-BE49-F238E27FC236}">
                <a16:creationId xmlns:a16="http://schemas.microsoft.com/office/drawing/2014/main" id="{B327007F-9998-4C93-BB4B-857BEAB38F92}"/>
              </a:ext>
            </a:extLst>
          </p:cNvPr>
          <p:cNvCxnSpPr>
            <a:cxnSpLocks/>
            <a:stCxn id="11" idx="1"/>
            <a:endCxn id="16" idx="6"/>
          </p:cNvCxnSpPr>
          <p:nvPr/>
        </p:nvCxnSpPr>
        <p:spPr>
          <a:xfrm flipH="1" flipV="1">
            <a:off x="7279688" y="3147676"/>
            <a:ext cx="1469708" cy="2813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Οβάλ 15">
            <a:extLst>
              <a:ext uri="{FF2B5EF4-FFF2-40B4-BE49-F238E27FC236}">
                <a16:creationId xmlns:a16="http://schemas.microsoft.com/office/drawing/2014/main" id="{8E0AE279-C0A4-4AF4-ABE4-B99C1EA7581E}"/>
              </a:ext>
            </a:extLst>
          </p:cNvPr>
          <p:cNvSpPr/>
          <p:nvPr/>
        </p:nvSpPr>
        <p:spPr>
          <a:xfrm>
            <a:off x="5832627" y="2992857"/>
            <a:ext cx="1447061" cy="30963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427392810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3A083F3A-DEB0-40DA-ADD6-B4D2B5AB2A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Το βασικό </a:t>
            </a:r>
            <a:r>
              <a:rPr lang="en-US" dirty="0"/>
              <a:t>template </a:t>
            </a:r>
            <a:r>
              <a:rPr lang="el-GR" dirty="0"/>
              <a:t>κώδικα</a:t>
            </a:r>
            <a:r>
              <a:rPr lang="en-US" dirty="0"/>
              <a:t> (</a:t>
            </a:r>
            <a:r>
              <a:rPr lang="el-GR" dirty="0"/>
              <a:t>όπως είναι στο πρόβλημα καταμέτρησης λέξεων</a:t>
            </a:r>
            <a:r>
              <a:rPr lang="en-US" dirty="0"/>
              <a:t>)</a:t>
            </a:r>
            <a:endParaRPr lang="el-GR" dirty="0"/>
          </a:p>
        </p:txBody>
      </p:sp>
      <p:sp>
        <p:nvSpPr>
          <p:cNvPr id="10" name="Ορθογώνιο 9">
            <a:extLst>
              <a:ext uri="{FF2B5EF4-FFF2-40B4-BE49-F238E27FC236}">
                <a16:creationId xmlns:a16="http://schemas.microsoft.com/office/drawing/2014/main" id="{55937202-AC66-42C8-BE9E-D5649B63897C}"/>
              </a:ext>
            </a:extLst>
          </p:cNvPr>
          <p:cNvSpPr/>
          <p:nvPr/>
        </p:nvSpPr>
        <p:spPr>
          <a:xfrm>
            <a:off x="584084" y="1690688"/>
            <a:ext cx="6096000" cy="452431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MapReduce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sys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"""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Word Count Example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"""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MapReduce.MapReduce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mapper(record):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 key: document identifier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 value: document contents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key = record[</a:t>
            </a:r>
            <a:r>
              <a:rPr lang="en-US" b="0" dirty="0">
                <a:solidFill>
                  <a:srgbClr val="09885A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value = record[</a:t>
            </a:r>
            <a:r>
              <a:rPr lang="en-US" b="0" dirty="0">
                <a:solidFill>
                  <a:srgbClr val="09885A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words =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value.split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w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words: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mr.emit_intermediate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(w, </a:t>
            </a:r>
            <a:r>
              <a:rPr lang="en-US" b="0" dirty="0">
                <a:solidFill>
                  <a:srgbClr val="09885A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11" name="Ορθογώνιο 10">
            <a:extLst>
              <a:ext uri="{FF2B5EF4-FFF2-40B4-BE49-F238E27FC236}">
                <a16:creationId xmlns:a16="http://schemas.microsoft.com/office/drawing/2014/main" id="{3FB7370D-D4FF-4644-9CA4-358C7D321056}"/>
              </a:ext>
            </a:extLst>
          </p:cNvPr>
          <p:cNvSpPr/>
          <p:nvPr/>
        </p:nvSpPr>
        <p:spPr>
          <a:xfrm>
            <a:off x="5539666" y="2112189"/>
            <a:ext cx="6205492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reducer(key,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list_of_values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 key: word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 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list_of_values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: list of occurrence counts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total = </a:t>
            </a:r>
            <a:r>
              <a:rPr lang="en-US" b="0" dirty="0">
                <a:solidFill>
                  <a:srgbClr val="09885A"/>
                </a:solidFill>
                <a:effectLst/>
                <a:latin typeface="Consolas" panose="020B0609020204030204" pitchFamily="49" charset="0"/>
              </a:rPr>
              <a:t>0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v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list_of_values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total += v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mr.emit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((key, total))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__name__ == 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'__main__'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inputdata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open(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sys.argv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09885A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mr.execute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inputdata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mapper, reducer)</a:t>
            </a:r>
            <a:endParaRPr lang="el-G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7F6BF0C-3977-4FB6-B1F2-A1F68FF8A606}"/>
              </a:ext>
            </a:extLst>
          </p:cNvPr>
          <p:cNvSpPr txBox="1"/>
          <p:nvPr/>
        </p:nvSpPr>
        <p:spPr>
          <a:xfrm>
            <a:off x="8294914" y="5673012"/>
            <a:ext cx="2519266" cy="373225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mr0.py</a:t>
            </a:r>
            <a:endParaRPr lang="el-GR" dirty="0"/>
          </a:p>
        </p:txBody>
      </p:sp>
      <p:sp>
        <p:nvSpPr>
          <p:cNvPr id="13" name="Ορθογώνιο 12">
            <a:extLst>
              <a:ext uri="{FF2B5EF4-FFF2-40B4-BE49-F238E27FC236}">
                <a16:creationId xmlns:a16="http://schemas.microsoft.com/office/drawing/2014/main" id="{EE28AD66-CB9B-409E-8EAA-4750ACC3A543}"/>
              </a:ext>
            </a:extLst>
          </p:cNvPr>
          <p:cNvSpPr/>
          <p:nvPr/>
        </p:nvSpPr>
        <p:spPr>
          <a:xfrm>
            <a:off x="584084" y="3852909"/>
            <a:ext cx="4298634" cy="2362094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4" name="Ορθογώνιο 13">
            <a:extLst>
              <a:ext uri="{FF2B5EF4-FFF2-40B4-BE49-F238E27FC236}">
                <a16:creationId xmlns:a16="http://schemas.microsoft.com/office/drawing/2014/main" id="{5A6B9852-A075-4059-8CF0-3F5D14EAB7E0}"/>
              </a:ext>
            </a:extLst>
          </p:cNvPr>
          <p:cNvSpPr/>
          <p:nvPr/>
        </p:nvSpPr>
        <p:spPr>
          <a:xfrm>
            <a:off x="5610324" y="2041864"/>
            <a:ext cx="5997592" cy="2155434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5" name="Θέση αριθμού διαφάνειας 14">
            <a:extLst>
              <a:ext uri="{FF2B5EF4-FFF2-40B4-BE49-F238E27FC236}">
                <a16:creationId xmlns:a16="http://schemas.microsoft.com/office/drawing/2014/main" id="{D3EE7AF6-36E1-483F-9525-4A69AAD0C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D2874-9FE3-403B-82C8-3DB60AEBAF49}" type="slidenum">
              <a:rPr lang="el-GR" smtClean="0"/>
              <a:t>45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55847042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CC543A5A-DC7A-409D-BBD8-3553856A9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Παράδειγμα </a:t>
            </a:r>
            <a:r>
              <a:rPr lang="en-US" dirty="0"/>
              <a:t>1</a:t>
            </a:r>
            <a:r>
              <a:rPr lang="el-GR" dirty="0"/>
              <a:t>: Καταμέτρηση λέξεων</a:t>
            </a:r>
          </a:p>
        </p:txBody>
      </p:sp>
      <p:sp>
        <p:nvSpPr>
          <p:cNvPr id="6" name="Ορθογώνιο 5">
            <a:extLst>
              <a:ext uri="{FF2B5EF4-FFF2-40B4-BE49-F238E27FC236}">
                <a16:creationId xmlns:a16="http://schemas.microsoft.com/office/drawing/2014/main" id="{F62B3168-650A-4E87-9038-09AAC5B647E4}"/>
              </a:ext>
            </a:extLst>
          </p:cNvPr>
          <p:cNvSpPr/>
          <p:nvPr/>
        </p:nvSpPr>
        <p:spPr>
          <a:xfrm>
            <a:off x="1548414" y="2765395"/>
            <a:ext cx="313085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"text1"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"aaa 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bbb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ccc"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"text2"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"aaa 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bbb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eee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"text3"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"aaa 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bbb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fff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"text4"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"aaa 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eee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fff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</p:txBody>
      </p:sp>
      <p:sp>
        <p:nvSpPr>
          <p:cNvPr id="8" name="Βέλος: Δεξιό 7">
            <a:extLst>
              <a:ext uri="{FF2B5EF4-FFF2-40B4-BE49-F238E27FC236}">
                <a16:creationId xmlns:a16="http://schemas.microsoft.com/office/drawing/2014/main" id="{E50B011F-29C7-40C8-A37A-667EAD500ADD}"/>
              </a:ext>
            </a:extLst>
          </p:cNvPr>
          <p:cNvSpPr/>
          <p:nvPr/>
        </p:nvSpPr>
        <p:spPr>
          <a:xfrm>
            <a:off x="5675799" y="3189303"/>
            <a:ext cx="861134" cy="6835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CD9C4C-9D53-4BC6-872A-C1E66BB5B811}"/>
              </a:ext>
            </a:extLst>
          </p:cNvPr>
          <p:cNvSpPr txBox="1"/>
          <p:nvPr/>
        </p:nvSpPr>
        <p:spPr>
          <a:xfrm>
            <a:off x="1854210" y="4110454"/>
            <a:ext cx="2519266" cy="3732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text1.json</a:t>
            </a:r>
            <a:endParaRPr lang="el-GR" dirty="0"/>
          </a:p>
        </p:txBody>
      </p:sp>
      <p:sp>
        <p:nvSpPr>
          <p:cNvPr id="10" name="Ορθογώνιο 9">
            <a:extLst>
              <a:ext uri="{FF2B5EF4-FFF2-40B4-BE49-F238E27FC236}">
                <a16:creationId xmlns:a16="http://schemas.microsoft.com/office/drawing/2014/main" id="{4ED69A2C-4DBF-4B72-9817-72ABFF5F8109}"/>
              </a:ext>
            </a:extLst>
          </p:cNvPr>
          <p:cNvSpPr/>
          <p:nvPr/>
        </p:nvSpPr>
        <p:spPr>
          <a:xfrm>
            <a:off x="4746859" y="2171945"/>
            <a:ext cx="2719014" cy="369332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dirty="0"/>
              <a:t>$ </a:t>
            </a:r>
            <a:r>
              <a:rPr lang="el-GR" dirty="0" err="1"/>
              <a:t>python</a:t>
            </a:r>
            <a:r>
              <a:rPr lang="el-GR" dirty="0"/>
              <a:t> </a:t>
            </a:r>
            <a:r>
              <a:rPr lang="el-GR" dirty="0" err="1"/>
              <a:t>mr</a:t>
            </a:r>
            <a:r>
              <a:rPr lang="en-US" dirty="0"/>
              <a:t>1</a:t>
            </a:r>
            <a:r>
              <a:rPr lang="el-GR" dirty="0"/>
              <a:t>.</a:t>
            </a:r>
            <a:r>
              <a:rPr lang="el-GR" dirty="0" err="1"/>
              <a:t>py</a:t>
            </a:r>
            <a:r>
              <a:rPr lang="el-GR" dirty="0"/>
              <a:t> </a:t>
            </a:r>
            <a:r>
              <a:rPr lang="en-US" dirty="0"/>
              <a:t>text1</a:t>
            </a:r>
            <a:r>
              <a:rPr lang="el-GR" dirty="0"/>
              <a:t>.json</a:t>
            </a:r>
          </a:p>
        </p:txBody>
      </p:sp>
      <p:sp>
        <p:nvSpPr>
          <p:cNvPr id="11" name="Ορθογώνιο 10">
            <a:extLst>
              <a:ext uri="{FF2B5EF4-FFF2-40B4-BE49-F238E27FC236}">
                <a16:creationId xmlns:a16="http://schemas.microsoft.com/office/drawing/2014/main" id="{A3788398-93A3-4F1A-A3A4-083705E3A373}"/>
              </a:ext>
            </a:extLst>
          </p:cNvPr>
          <p:cNvSpPr/>
          <p:nvPr/>
        </p:nvSpPr>
        <p:spPr>
          <a:xfrm>
            <a:off x="8063884" y="2690336"/>
            <a:ext cx="208329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eee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b="0" dirty="0">
                <a:solidFill>
                  <a:srgbClr val="09885A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fff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b="0" dirty="0">
                <a:solidFill>
                  <a:srgbClr val="09885A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aaa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b="0" dirty="0">
                <a:solidFill>
                  <a:srgbClr val="09885A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bbb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b="0" dirty="0">
                <a:solidFill>
                  <a:srgbClr val="09885A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"ccc"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b="0" dirty="0">
                <a:solidFill>
                  <a:srgbClr val="09885A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</p:txBody>
      </p:sp>
      <p:sp>
        <p:nvSpPr>
          <p:cNvPr id="12" name="Θέση αριθμού διαφάνειας 11">
            <a:extLst>
              <a:ext uri="{FF2B5EF4-FFF2-40B4-BE49-F238E27FC236}">
                <a16:creationId xmlns:a16="http://schemas.microsoft.com/office/drawing/2014/main" id="{C79E433D-FAC7-4287-B9BF-CD5B7DFF9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D2874-9FE3-403B-82C8-3DB60AEBAF49}" type="slidenum">
              <a:rPr lang="el-GR" smtClean="0"/>
              <a:t>46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00176502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7ACA3D70-784A-443B-8AE4-C50AFCB6C7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Παράδειγμα </a:t>
            </a:r>
            <a:r>
              <a:rPr lang="en-US" dirty="0"/>
              <a:t>2</a:t>
            </a:r>
            <a:r>
              <a:rPr lang="el-GR" dirty="0"/>
              <a:t>: Ανεστραμμένο ευρετήριο</a:t>
            </a: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905FD7D3-5D0E-4E90-83FF-5A68C1062C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/>
              <a:t>Δεδομένου ενός συνόλου εγγράφων, ένα ανεστραμμένο ευρετήριο</a:t>
            </a:r>
            <a:r>
              <a:rPr lang="en-US" dirty="0"/>
              <a:t> (inverted index)</a:t>
            </a:r>
            <a:r>
              <a:rPr lang="el-GR" dirty="0"/>
              <a:t> είναι ένα λεξικό στο οποίο κάθε λέξη συσχετίζεται με μια λίστα αναγνωριστικών εγγράφων στα οποία η λέξη υπάρχει</a:t>
            </a:r>
            <a:r>
              <a:rPr lang="en-US" dirty="0"/>
              <a:t>. </a:t>
            </a:r>
            <a:endParaRPr lang="el-GR" dirty="0"/>
          </a:p>
        </p:txBody>
      </p:sp>
      <p:sp>
        <p:nvSpPr>
          <p:cNvPr id="4" name="Ορθογώνιο 3">
            <a:extLst>
              <a:ext uri="{FF2B5EF4-FFF2-40B4-BE49-F238E27FC236}">
                <a16:creationId xmlns:a16="http://schemas.microsoft.com/office/drawing/2014/main" id="{E5C4D12A-7E15-4BA1-B07E-CC435DB068DB}"/>
              </a:ext>
            </a:extLst>
          </p:cNvPr>
          <p:cNvSpPr/>
          <p:nvPr/>
        </p:nvSpPr>
        <p:spPr>
          <a:xfrm>
            <a:off x="638937" y="3691791"/>
            <a:ext cx="313085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"text1"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"aaa 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bbb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ccc"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"text2"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"aaa 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bbb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eee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"text3"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"aaa 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bbb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fff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"text4"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"aaa 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eee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fff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</p:txBody>
      </p:sp>
      <p:sp>
        <p:nvSpPr>
          <p:cNvPr id="6" name="Ορθογώνιο 5">
            <a:extLst>
              <a:ext uri="{FF2B5EF4-FFF2-40B4-BE49-F238E27FC236}">
                <a16:creationId xmlns:a16="http://schemas.microsoft.com/office/drawing/2014/main" id="{9FDFB050-53B5-4CF8-AE45-0EEDD7CBCADF}"/>
              </a:ext>
            </a:extLst>
          </p:cNvPr>
          <p:cNvSpPr/>
          <p:nvPr/>
        </p:nvSpPr>
        <p:spPr>
          <a:xfrm>
            <a:off x="5773445" y="3603910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eee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[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"text2"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"text4"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]]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fff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[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"text3"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"text4"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]]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aaa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[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"text1"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"text2"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"text3"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"text4"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]]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bbb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[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"text1"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"text2"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"text3"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]]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"ccc"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[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"text1"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]]</a:t>
            </a:r>
          </a:p>
        </p:txBody>
      </p:sp>
      <p:sp>
        <p:nvSpPr>
          <p:cNvPr id="7" name="Βέλος: Δεξιό 6">
            <a:extLst>
              <a:ext uri="{FF2B5EF4-FFF2-40B4-BE49-F238E27FC236}">
                <a16:creationId xmlns:a16="http://schemas.microsoft.com/office/drawing/2014/main" id="{13C40D00-F701-4F2E-871E-E2670D9F9981}"/>
              </a:ext>
            </a:extLst>
          </p:cNvPr>
          <p:cNvSpPr/>
          <p:nvPr/>
        </p:nvSpPr>
        <p:spPr>
          <a:xfrm>
            <a:off x="4328846" y="3950165"/>
            <a:ext cx="861134" cy="6835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6849BE-EEB6-469B-834A-CC3D612556A8}"/>
              </a:ext>
            </a:extLst>
          </p:cNvPr>
          <p:cNvSpPr txBox="1"/>
          <p:nvPr/>
        </p:nvSpPr>
        <p:spPr>
          <a:xfrm>
            <a:off x="944733" y="5036850"/>
            <a:ext cx="2519266" cy="3732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text1.json</a:t>
            </a:r>
            <a:endParaRPr lang="el-GR" dirty="0"/>
          </a:p>
        </p:txBody>
      </p:sp>
      <p:sp>
        <p:nvSpPr>
          <p:cNvPr id="9" name="Ορθογώνιο 8">
            <a:extLst>
              <a:ext uri="{FF2B5EF4-FFF2-40B4-BE49-F238E27FC236}">
                <a16:creationId xmlns:a16="http://schemas.microsoft.com/office/drawing/2014/main" id="{124C2E15-EBEE-4220-84DA-DF0FFF4DE7C7}"/>
              </a:ext>
            </a:extLst>
          </p:cNvPr>
          <p:cNvSpPr/>
          <p:nvPr/>
        </p:nvSpPr>
        <p:spPr>
          <a:xfrm>
            <a:off x="3255411" y="3284307"/>
            <a:ext cx="2719014" cy="369332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dirty="0"/>
              <a:t>$ </a:t>
            </a:r>
            <a:r>
              <a:rPr lang="el-GR" dirty="0" err="1"/>
              <a:t>python</a:t>
            </a:r>
            <a:r>
              <a:rPr lang="el-GR" dirty="0"/>
              <a:t> </a:t>
            </a:r>
            <a:r>
              <a:rPr lang="el-GR" dirty="0" err="1"/>
              <a:t>mr</a:t>
            </a:r>
            <a:r>
              <a:rPr lang="en-US" dirty="0"/>
              <a:t>2</a:t>
            </a:r>
            <a:r>
              <a:rPr lang="el-GR" dirty="0"/>
              <a:t>.</a:t>
            </a:r>
            <a:r>
              <a:rPr lang="el-GR" dirty="0" err="1"/>
              <a:t>py</a:t>
            </a:r>
            <a:r>
              <a:rPr lang="el-GR" dirty="0"/>
              <a:t> </a:t>
            </a:r>
            <a:r>
              <a:rPr lang="en-US" dirty="0"/>
              <a:t>text1</a:t>
            </a:r>
            <a:r>
              <a:rPr lang="el-GR" dirty="0"/>
              <a:t>.json</a:t>
            </a:r>
          </a:p>
        </p:txBody>
      </p:sp>
      <p:sp>
        <p:nvSpPr>
          <p:cNvPr id="10" name="Θέση αριθμού διαφάνειας 9">
            <a:extLst>
              <a:ext uri="{FF2B5EF4-FFF2-40B4-BE49-F238E27FC236}">
                <a16:creationId xmlns:a16="http://schemas.microsoft.com/office/drawing/2014/main" id="{34773234-3D6D-4697-93AE-DF06EE0434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D2874-9FE3-403B-82C8-3DB60AEBAF49}" type="slidenum">
              <a:rPr lang="el-GR" smtClean="0"/>
              <a:t>47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02550300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32848041-9056-4C4E-BA7C-99D58728D4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Λύση παραδείγματος </a:t>
            </a:r>
            <a:r>
              <a:rPr lang="en-US" dirty="0"/>
              <a:t>2</a:t>
            </a:r>
            <a:endParaRPr lang="el-GR" dirty="0"/>
          </a:p>
        </p:txBody>
      </p:sp>
      <p:sp>
        <p:nvSpPr>
          <p:cNvPr id="4" name="Ορθογώνιο 3">
            <a:extLst>
              <a:ext uri="{FF2B5EF4-FFF2-40B4-BE49-F238E27FC236}">
                <a16:creationId xmlns:a16="http://schemas.microsoft.com/office/drawing/2014/main" id="{24638537-9552-4830-9DD9-FE5F1386AFF8}"/>
              </a:ext>
            </a:extLst>
          </p:cNvPr>
          <p:cNvSpPr/>
          <p:nvPr/>
        </p:nvSpPr>
        <p:spPr>
          <a:xfrm>
            <a:off x="3709386" y="1798920"/>
            <a:ext cx="4773227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mapper(record):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key = record[</a:t>
            </a:r>
            <a:r>
              <a:rPr lang="en-US" b="0" dirty="0">
                <a:solidFill>
                  <a:srgbClr val="09885A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value = record[</a:t>
            </a:r>
            <a:r>
              <a:rPr lang="en-US" b="0" dirty="0">
                <a:solidFill>
                  <a:srgbClr val="09885A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words =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value.split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words = list(set(words))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w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words: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mr.emit_intermediate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(w, key)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reducer(key,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list_of_values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mr.emit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((key, list</a:t>
            </a:r>
            <a:r>
              <a:rPr lang="el-G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of_values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12EA89-5576-4B67-A17A-07E35A43A355}"/>
              </a:ext>
            </a:extLst>
          </p:cNvPr>
          <p:cNvSpPr txBox="1"/>
          <p:nvPr/>
        </p:nvSpPr>
        <p:spPr>
          <a:xfrm>
            <a:off x="8294914" y="5673012"/>
            <a:ext cx="2519266" cy="373225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err="1"/>
              <a:t>mr</a:t>
            </a:r>
            <a:r>
              <a:rPr lang="el-GR" dirty="0"/>
              <a:t>1</a:t>
            </a:r>
            <a:r>
              <a:rPr lang="en-US" dirty="0"/>
              <a:t>.py</a:t>
            </a:r>
            <a:endParaRPr lang="el-GR" dirty="0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66DB1685-4BD8-4DBB-97C4-E0C35A29A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D2874-9FE3-403B-82C8-3DB60AEBAF49}" type="slidenum">
              <a:rPr lang="el-GR" smtClean="0"/>
              <a:t>48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22339698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A2ED288D-1CD6-4BA8-B7BE-978CAE881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Παράδειγμα </a:t>
            </a:r>
            <a:r>
              <a:rPr lang="en-US" dirty="0"/>
              <a:t>3</a:t>
            </a:r>
            <a:r>
              <a:rPr lang="el-GR" dirty="0"/>
              <a:t>: Συν</a:t>
            </a:r>
            <a:r>
              <a:rPr lang="en-US" dirty="0" err="1"/>
              <a:t>έ</a:t>
            </a:r>
            <a:r>
              <a:rPr lang="el-GR" dirty="0" err="1"/>
              <a:t>νωση</a:t>
            </a:r>
            <a:r>
              <a:rPr lang="el-GR" dirty="0"/>
              <a:t> (</a:t>
            </a:r>
            <a:r>
              <a:rPr lang="en-US" dirty="0"/>
              <a:t>join</a:t>
            </a:r>
            <a:r>
              <a:rPr lang="el-GR" dirty="0"/>
              <a:t>) πινάκων</a:t>
            </a: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8E16FC4E-B1AE-4946-9AEB-56201F360EE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l-GR" dirty="0"/>
              <a:t>Ο κώδικας </a:t>
            </a:r>
            <a:r>
              <a:rPr lang="en-US" dirty="0"/>
              <a:t>MR </a:t>
            </a:r>
            <a:r>
              <a:rPr lang="el-GR" dirty="0"/>
              <a:t>ζητείται να παράγει αντίστοιχο αποτέλεσμα με την ακόλουθη </a:t>
            </a:r>
            <a:r>
              <a:rPr lang="en-US" dirty="0"/>
              <a:t>SQL </a:t>
            </a:r>
            <a:r>
              <a:rPr lang="el-GR" dirty="0"/>
              <a:t>εντολή:</a:t>
            </a:r>
          </a:p>
        </p:txBody>
      </p:sp>
      <p:sp>
        <p:nvSpPr>
          <p:cNvPr id="7" name="Θέση περιεχομένου 6">
            <a:extLst>
              <a:ext uri="{FF2B5EF4-FFF2-40B4-BE49-F238E27FC236}">
                <a16:creationId xmlns:a16="http://schemas.microsoft.com/office/drawing/2014/main" id="{702487ED-B9C2-40F3-9872-27D1C58B29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648498" cy="4351338"/>
          </a:xfrm>
        </p:spPr>
        <p:txBody>
          <a:bodyPr/>
          <a:lstStyle/>
          <a:p>
            <a:r>
              <a:rPr lang="el-GR" dirty="0"/>
              <a:t>Τα δεδομένα εισόδου αποτελούνται από ένα αρχείο που περιέχει αρχικά τις εγγραφές </a:t>
            </a:r>
            <a:r>
              <a:rPr lang="en-US" dirty="0"/>
              <a:t>order </a:t>
            </a:r>
            <a:r>
              <a:rPr lang="el-GR" dirty="0"/>
              <a:t>και στη συνέχεια τις εγγραφές </a:t>
            </a:r>
            <a:r>
              <a:rPr lang="en-US" dirty="0" err="1"/>
              <a:t>line_item</a:t>
            </a:r>
            <a:endParaRPr lang="el-GR" dirty="0"/>
          </a:p>
        </p:txBody>
      </p:sp>
      <p:sp>
        <p:nvSpPr>
          <p:cNvPr id="4" name="Ορθογώνιο 3">
            <a:extLst>
              <a:ext uri="{FF2B5EF4-FFF2-40B4-BE49-F238E27FC236}">
                <a16:creationId xmlns:a16="http://schemas.microsoft.com/office/drawing/2014/main" id="{BBC191F8-9F7B-4703-BFE6-226EE646B8F6}"/>
              </a:ext>
            </a:extLst>
          </p:cNvPr>
          <p:cNvSpPr/>
          <p:nvPr/>
        </p:nvSpPr>
        <p:spPr>
          <a:xfrm>
            <a:off x="783454" y="3679741"/>
            <a:ext cx="529109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* </a:t>
            </a:r>
          </a:p>
          <a:p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Orders, 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LineItems</a:t>
            </a:r>
            <a:endParaRPr 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WHERE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Orders.order_id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LineItems.order_id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5" name="Ορθογώνιο 4">
            <a:extLst>
              <a:ext uri="{FF2B5EF4-FFF2-40B4-BE49-F238E27FC236}">
                <a16:creationId xmlns:a16="http://schemas.microsoft.com/office/drawing/2014/main" id="{7ED6A95F-2EEB-4E3E-9BAC-F679B4CC0274}"/>
              </a:ext>
            </a:extLst>
          </p:cNvPr>
          <p:cNvSpPr/>
          <p:nvPr/>
        </p:nvSpPr>
        <p:spPr>
          <a:xfrm>
            <a:off x="5956917" y="4001294"/>
            <a:ext cx="6152225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"order"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"1"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"36901"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"O"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"173665.47"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"1996-01-02"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...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"order"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"2"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"78002"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"O"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"46929.18"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"1996-12-01"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...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...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line_item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"1"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"155190"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"7706"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"1"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"17"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...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line_item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"1"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"67310"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"7311"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"2"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"36"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...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...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line_item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"2"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"106170"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"1191"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"1"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"38"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...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line_item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"3"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"4297"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"1798"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"1"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"45"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...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...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9C9D522-46D3-410C-AFC7-1B6EFF9FCEB9}"/>
              </a:ext>
            </a:extLst>
          </p:cNvPr>
          <p:cNvSpPr txBox="1"/>
          <p:nvPr/>
        </p:nvSpPr>
        <p:spPr>
          <a:xfrm>
            <a:off x="7503367" y="5990350"/>
            <a:ext cx="2519266" cy="3732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err="1"/>
              <a:t>records.json</a:t>
            </a:r>
            <a:endParaRPr lang="el-GR" dirty="0"/>
          </a:p>
        </p:txBody>
      </p:sp>
      <p:sp>
        <p:nvSpPr>
          <p:cNvPr id="10" name="Θέση αριθμού διαφάνειας 9">
            <a:extLst>
              <a:ext uri="{FF2B5EF4-FFF2-40B4-BE49-F238E27FC236}">
                <a16:creationId xmlns:a16="http://schemas.microsoft.com/office/drawing/2014/main" id="{E954914C-35E9-43E3-85EE-2BFED35107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D2874-9FE3-403B-82C8-3DB60AEBAF49}" type="slidenum">
              <a:rPr lang="el-GR" smtClean="0"/>
              <a:t>49</a:t>
            </a:fld>
            <a:endParaRPr lang="el-GR"/>
          </a:p>
        </p:txBody>
      </p:sp>
      <p:sp>
        <p:nvSpPr>
          <p:cNvPr id="6" name="Οβάλ 5">
            <a:extLst>
              <a:ext uri="{FF2B5EF4-FFF2-40B4-BE49-F238E27FC236}">
                <a16:creationId xmlns:a16="http://schemas.microsoft.com/office/drawing/2014/main" id="{F2EC923B-36EA-4855-ADAC-FCF4C48DB136}"/>
              </a:ext>
            </a:extLst>
          </p:cNvPr>
          <p:cNvSpPr/>
          <p:nvPr/>
        </p:nvSpPr>
        <p:spPr>
          <a:xfrm>
            <a:off x="7028411" y="4001294"/>
            <a:ext cx="299258" cy="30885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1" name="Οβάλ 10">
            <a:extLst>
              <a:ext uri="{FF2B5EF4-FFF2-40B4-BE49-F238E27FC236}">
                <a16:creationId xmlns:a16="http://schemas.microsoft.com/office/drawing/2014/main" id="{11104A17-6DD0-4E90-A174-8AE89B09D9E1}"/>
              </a:ext>
            </a:extLst>
          </p:cNvPr>
          <p:cNvSpPr/>
          <p:nvPr/>
        </p:nvSpPr>
        <p:spPr>
          <a:xfrm>
            <a:off x="7417724" y="4631676"/>
            <a:ext cx="299258" cy="30885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2" name="Οβάλ 11">
            <a:extLst>
              <a:ext uri="{FF2B5EF4-FFF2-40B4-BE49-F238E27FC236}">
                <a16:creationId xmlns:a16="http://schemas.microsoft.com/office/drawing/2014/main" id="{6356ED6F-6730-46EB-96E9-5CCA35CF4957}"/>
              </a:ext>
            </a:extLst>
          </p:cNvPr>
          <p:cNvSpPr/>
          <p:nvPr/>
        </p:nvSpPr>
        <p:spPr>
          <a:xfrm>
            <a:off x="7417724" y="4874900"/>
            <a:ext cx="299258" cy="30885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41564363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984AB7E8-7AC5-4D2F-89FB-E73DDC3158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l-GR"/>
              <a:t>Παράδειγμα αποτυχίας προσαρμογής στη νέα πραγματικότητα</a:t>
            </a:r>
            <a:endParaRPr lang="el-GR" dirty="0"/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4A370123-0D95-4D11-891E-CCE4BA4E23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Η </a:t>
            </a:r>
            <a:r>
              <a:rPr lang="en-US" dirty="0" err="1">
                <a:solidFill>
                  <a:srgbClr val="000000"/>
                </a:solidFill>
              </a:rPr>
              <a:t>ετ</a:t>
            </a:r>
            <a:r>
              <a:rPr lang="en-US" dirty="0">
                <a:solidFill>
                  <a:srgbClr val="000000"/>
                </a:solidFill>
              </a:rPr>
              <a:t>αιρία Kodak δεν προσαρμόστηκε στο ψηφιακό μετασχηματισμό που επέφερε η χρήση των κινητών και smartphones ως  καμερών </a:t>
            </a:r>
          </a:p>
          <a:p>
            <a:r>
              <a:rPr lang="en-US" dirty="0" err="1">
                <a:solidFill>
                  <a:srgbClr val="000000"/>
                </a:solidFill>
              </a:rPr>
              <a:t>Οδηγήθηκε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σε</a:t>
            </a:r>
            <a:r>
              <a:rPr lang="en-US" dirty="0">
                <a:solidFill>
                  <a:srgbClr val="000000"/>
                </a:solidFill>
              </a:rPr>
              <a:t> π</a:t>
            </a:r>
            <a:r>
              <a:rPr lang="en-US" dirty="0" err="1">
                <a:solidFill>
                  <a:srgbClr val="000000"/>
                </a:solidFill>
              </a:rPr>
              <a:t>τώχευση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το</a:t>
            </a:r>
            <a:r>
              <a:rPr lang="en-US" dirty="0">
                <a:solidFill>
                  <a:srgbClr val="000000"/>
                </a:solidFill>
              </a:rPr>
              <a:t> 2012</a:t>
            </a:r>
            <a:endParaRPr lang="el-GR" dirty="0">
              <a:solidFill>
                <a:srgbClr val="000000"/>
              </a:solidFill>
            </a:endParaRPr>
          </a:p>
          <a:p>
            <a:endParaRPr lang="en-US" dirty="0">
              <a:solidFill>
                <a:srgbClr val="000000"/>
              </a:solidFill>
            </a:endParaRPr>
          </a:p>
          <a:p>
            <a:endParaRPr lang="el-GR" dirty="0"/>
          </a:p>
        </p:txBody>
      </p:sp>
      <p:sp>
        <p:nvSpPr>
          <p:cNvPr id="4" name="Θέση αριθμού διαφάνειας 3">
            <a:extLst>
              <a:ext uri="{FF2B5EF4-FFF2-40B4-BE49-F238E27FC236}">
                <a16:creationId xmlns:a16="http://schemas.microsoft.com/office/drawing/2014/main" id="{7EF6F16D-68F0-4A34-8575-87F54F415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FFE60E1-BD01-463C-B364-8C66B5F5BFB7}" type="slidenum">
              <a:rPr lang="el-GR" smtClean="0"/>
              <a:t>5</a:t>
            </a:fld>
            <a:endParaRPr lang="el-GR"/>
          </a:p>
        </p:txBody>
      </p:sp>
      <p:pic>
        <p:nvPicPr>
          <p:cNvPr id="6" name="Picture 2" descr="ÎÏÎ¿ÏÎ­Î»ÎµÏÎ¼Î± ÎµÎ¹ÎºÏÎ½Î±Ï Î³Î¹Î± KODAK failure">
            <a:extLst>
              <a:ext uri="{FF2B5EF4-FFF2-40B4-BE49-F238E27FC236}">
                <a16:creationId xmlns:a16="http://schemas.microsoft.com/office/drawing/2014/main" id="{B642FEEF-049A-4FBF-B25E-0AF17B2E0E24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86" r="2451" b="1"/>
          <a:stretch/>
        </p:blipFill>
        <p:spPr bwMode="auto">
          <a:xfrm>
            <a:off x="6409766" y="3054618"/>
            <a:ext cx="5419166" cy="2077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Ορθογώνιο 4">
            <a:extLst>
              <a:ext uri="{FF2B5EF4-FFF2-40B4-BE49-F238E27FC236}">
                <a16:creationId xmlns:a16="http://schemas.microsoft.com/office/drawing/2014/main" id="{9140CEF5-4796-4877-A213-1C021F3610A5}"/>
              </a:ext>
            </a:extLst>
          </p:cNvPr>
          <p:cNvSpPr/>
          <p:nvPr/>
        </p:nvSpPr>
        <p:spPr>
          <a:xfrm>
            <a:off x="6013394" y="5194766"/>
            <a:ext cx="6096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1100" dirty="0">
                <a:hlinkClick r:id="rId4"/>
              </a:rPr>
              <a:t>https://www.forbes.com/sites/chunkamui/2012/01/18/how-kodak-failed/</a:t>
            </a:r>
            <a:r>
              <a:rPr lang="en-US" sz="1100" dirty="0"/>
              <a:t> </a:t>
            </a:r>
            <a:endParaRPr lang="el-GR" sz="1100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A67AB39A-1EA7-55A9-E088-72C3EAB08A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1240" y="1516660"/>
            <a:ext cx="2218720" cy="1248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20272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B3A0774D-B4C9-4D5D-B240-C8362AEFE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Λύση παραδείγματος 3</a:t>
            </a:r>
          </a:p>
        </p:txBody>
      </p:sp>
      <p:sp>
        <p:nvSpPr>
          <p:cNvPr id="5" name="Ορθογώνιο 4">
            <a:extLst>
              <a:ext uri="{FF2B5EF4-FFF2-40B4-BE49-F238E27FC236}">
                <a16:creationId xmlns:a16="http://schemas.microsoft.com/office/drawing/2014/main" id="{0985F4C2-280F-4B38-B320-CD4EA5F0661A}"/>
              </a:ext>
            </a:extLst>
          </p:cNvPr>
          <p:cNvSpPr/>
          <p:nvPr/>
        </p:nvSpPr>
        <p:spPr>
          <a:xfrm>
            <a:off x="612710" y="2017961"/>
            <a:ext cx="5060635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mapper(record):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key = record[</a:t>
            </a:r>
            <a:r>
              <a:rPr lang="en-US" b="0" dirty="0">
                <a:solidFill>
                  <a:srgbClr val="09885A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mr.emit_intermediate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(key, record)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reducer(key,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list_of_values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row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[]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record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list_of_values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record[</a:t>
            </a:r>
            <a:r>
              <a:rPr lang="en-US" b="0" dirty="0">
                <a:solidFill>
                  <a:srgbClr val="09885A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]==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'order'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row=record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mr.emit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row+record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6" name="Ορθογώνιο 5">
            <a:extLst>
              <a:ext uri="{FF2B5EF4-FFF2-40B4-BE49-F238E27FC236}">
                <a16:creationId xmlns:a16="http://schemas.microsoft.com/office/drawing/2014/main" id="{A32B4739-5D66-4AF7-9FA3-F668CCEDF87F}"/>
              </a:ext>
            </a:extLst>
          </p:cNvPr>
          <p:cNvSpPr/>
          <p:nvPr/>
        </p:nvSpPr>
        <p:spPr>
          <a:xfrm>
            <a:off x="6096000" y="1898694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l-GR" dirty="0"/>
          </a:p>
        </p:txBody>
      </p:sp>
      <p:sp>
        <p:nvSpPr>
          <p:cNvPr id="7" name="Ορθογώνιο 6">
            <a:extLst>
              <a:ext uri="{FF2B5EF4-FFF2-40B4-BE49-F238E27FC236}">
                <a16:creationId xmlns:a16="http://schemas.microsoft.com/office/drawing/2014/main" id="{5A8C662A-A49A-45B5-A102-EFE0032325FF}"/>
              </a:ext>
            </a:extLst>
          </p:cNvPr>
          <p:cNvSpPr/>
          <p:nvPr/>
        </p:nvSpPr>
        <p:spPr>
          <a:xfrm>
            <a:off x="5766303" y="5301835"/>
            <a:ext cx="61961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"order"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"1"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"36901"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"O"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"173665.47"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"1996-01-02"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...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line_item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"1"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"155190"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"7706"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"1"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"17"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...</a:t>
            </a:r>
            <a:r>
              <a:rPr lang="el-G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,</a:t>
            </a:r>
          </a:p>
          <a:p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line_item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"1"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"67310"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"7311"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"2"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"36"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...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],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...</a:t>
            </a:r>
            <a:endParaRPr lang="en-US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5E32C0-77A6-4685-961C-E563A0CE88DE}"/>
              </a:ext>
            </a:extLst>
          </p:cNvPr>
          <p:cNvSpPr txBox="1"/>
          <p:nvPr/>
        </p:nvSpPr>
        <p:spPr>
          <a:xfrm>
            <a:off x="1840848" y="5484555"/>
            <a:ext cx="2519266" cy="373225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err="1"/>
              <a:t>mr</a:t>
            </a:r>
            <a:r>
              <a:rPr lang="el-GR" dirty="0"/>
              <a:t>3</a:t>
            </a:r>
            <a:r>
              <a:rPr lang="en-US" dirty="0"/>
              <a:t>.py</a:t>
            </a:r>
            <a:endParaRPr lang="el-GR" dirty="0"/>
          </a:p>
        </p:txBody>
      </p:sp>
      <p:sp>
        <p:nvSpPr>
          <p:cNvPr id="9" name="Ορθογώνιο 8">
            <a:extLst>
              <a:ext uri="{FF2B5EF4-FFF2-40B4-BE49-F238E27FC236}">
                <a16:creationId xmlns:a16="http://schemas.microsoft.com/office/drawing/2014/main" id="{E3776B20-A18F-4F6D-83F8-24B48A3E107F}"/>
              </a:ext>
            </a:extLst>
          </p:cNvPr>
          <p:cNvSpPr/>
          <p:nvPr/>
        </p:nvSpPr>
        <p:spPr>
          <a:xfrm>
            <a:off x="5810178" y="2083360"/>
            <a:ext cx="6152225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"order"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"1"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"36901"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"O"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"173665.47"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"1996-01-02"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...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"order"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"2"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"78002"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"O"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"46929.18"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"1996-12-01"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...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...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line_item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"1"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"155190"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"7706"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"1"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"17"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...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line_item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"1"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"67310"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"7311"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"2"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"36"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...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...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line_item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"2"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"106170"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"1191"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"1"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"38"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...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line_item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"3"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"4297"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"1798"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"1"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"45"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...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...</a:t>
            </a:r>
          </a:p>
        </p:txBody>
      </p:sp>
      <p:sp>
        <p:nvSpPr>
          <p:cNvPr id="10" name="Βέλος: Κάτω 9">
            <a:extLst>
              <a:ext uri="{FF2B5EF4-FFF2-40B4-BE49-F238E27FC236}">
                <a16:creationId xmlns:a16="http://schemas.microsoft.com/office/drawing/2014/main" id="{FEA69158-A574-4957-A8A8-A52447EF834B}"/>
              </a:ext>
            </a:extLst>
          </p:cNvPr>
          <p:cNvSpPr/>
          <p:nvPr/>
        </p:nvSpPr>
        <p:spPr>
          <a:xfrm>
            <a:off x="8291744" y="4299351"/>
            <a:ext cx="621437" cy="68989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1" name="Ορθογώνιο 10">
            <a:extLst>
              <a:ext uri="{FF2B5EF4-FFF2-40B4-BE49-F238E27FC236}">
                <a16:creationId xmlns:a16="http://schemas.microsoft.com/office/drawing/2014/main" id="{03EF9E2E-5AB5-4069-A672-CA5852EDFC24}"/>
              </a:ext>
            </a:extLst>
          </p:cNvPr>
          <p:cNvSpPr/>
          <p:nvPr/>
        </p:nvSpPr>
        <p:spPr>
          <a:xfrm>
            <a:off x="8864353" y="4215093"/>
            <a:ext cx="2937407" cy="369332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dirty="0"/>
              <a:t>$ </a:t>
            </a:r>
            <a:r>
              <a:rPr lang="el-GR" dirty="0" err="1"/>
              <a:t>python</a:t>
            </a:r>
            <a:r>
              <a:rPr lang="el-GR" dirty="0"/>
              <a:t> mr3.py </a:t>
            </a:r>
            <a:r>
              <a:rPr lang="en-US" dirty="0"/>
              <a:t>records</a:t>
            </a:r>
            <a:r>
              <a:rPr lang="el-GR" dirty="0"/>
              <a:t>.json</a:t>
            </a:r>
          </a:p>
        </p:txBody>
      </p:sp>
      <p:sp>
        <p:nvSpPr>
          <p:cNvPr id="12" name="Θέση αριθμού διαφάνειας 11">
            <a:extLst>
              <a:ext uri="{FF2B5EF4-FFF2-40B4-BE49-F238E27FC236}">
                <a16:creationId xmlns:a16="http://schemas.microsoft.com/office/drawing/2014/main" id="{69C004B0-949D-458F-863C-FD2575AE3A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D2874-9FE3-403B-82C8-3DB60AEBAF49}" type="slidenum">
              <a:rPr lang="el-GR" smtClean="0"/>
              <a:t>50</a:t>
            </a:fld>
            <a:endParaRPr lang="el-GR"/>
          </a:p>
        </p:txBody>
      </p:sp>
      <p:sp>
        <p:nvSpPr>
          <p:cNvPr id="13" name="Οβάλ 12">
            <a:extLst>
              <a:ext uri="{FF2B5EF4-FFF2-40B4-BE49-F238E27FC236}">
                <a16:creationId xmlns:a16="http://schemas.microsoft.com/office/drawing/2014/main" id="{CCFEDFCD-FB96-4659-A35E-376278898087}"/>
              </a:ext>
            </a:extLst>
          </p:cNvPr>
          <p:cNvSpPr/>
          <p:nvPr/>
        </p:nvSpPr>
        <p:spPr>
          <a:xfrm>
            <a:off x="6845531" y="5301835"/>
            <a:ext cx="299258" cy="30885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4" name="Οβάλ 13">
            <a:extLst>
              <a:ext uri="{FF2B5EF4-FFF2-40B4-BE49-F238E27FC236}">
                <a16:creationId xmlns:a16="http://schemas.microsoft.com/office/drawing/2014/main" id="{B7175383-6D59-4171-AC16-C314F228CA6D}"/>
              </a:ext>
            </a:extLst>
          </p:cNvPr>
          <p:cNvSpPr/>
          <p:nvPr/>
        </p:nvSpPr>
        <p:spPr>
          <a:xfrm>
            <a:off x="7136477" y="5495959"/>
            <a:ext cx="299258" cy="30885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5" name="Οβάλ 14">
            <a:extLst>
              <a:ext uri="{FF2B5EF4-FFF2-40B4-BE49-F238E27FC236}">
                <a16:creationId xmlns:a16="http://schemas.microsoft.com/office/drawing/2014/main" id="{221A5DA9-09CC-4B6F-AF35-4BE47D5C3EE7}"/>
              </a:ext>
            </a:extLst>
          </p:cNvPr>
          <p:cNvSpPr/>
          <p:nvPr/>
        </p:nvSpPr>
        <p:spPr>
          <a:xfrm>
            <a:off x="7136477" y="5752802"/>
            <a:ext cx="299258" cy="30885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00146838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5CEED773-3A86-42DF-AD1B-AC9260BCF4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Παράδειγμα 4: Πλήθος φίλων </a:t>
            </a: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238588CE-8F23-44C2-8F2D-2F9676EE3A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/>
              <a:t>Θεωρείστε ένα απλό σύνολο δεδομένων που περιγράφει σχέσεις φιλίας σε ένα κοινωνικό δίκτυο</a:t>
            </a:r>
            <a:r>
              <a:rPr lang="en-US" dirty="0"/>
              <a:t>. </a:t>
            </a:r>
            <a:r>
              <a:rPr lang="el-GR" dirty="0"/>
              <a:t>Για παράδειγμα η εγγραφή [</a:t>
            </a:r>
            <a:r>
              <a:rPr lang="en-US" dirty="0"/>
              <a:t>“A”,“C”</a:t>
            </a:r>
            <a:r>
              <a:rPr lang="el-GR" dirty="0"/>
              <a:t>]</a:t>
            </a:r>
            <a:r>
              <a:rPr lang="en-US" dirty="0"/>
              <a:t> </a:t>
            </a:r>
            <a:r>
              <a:rPr lang="el-GR" dirty="0"/>
              <a:t>σημαίνει ότι ο Α θεωρεί ότι ο </a:t>
            </a:r>
            <a:r>
              <a:rPr lang="en-US" dirty="0"/>
              <a:t>C</a:t>
            </a:r>
            <a:r>
              <a:rPr lang="el-GR" dirty="0"/>
              <a:t> είναι φίλος του</a:t>
            </a:r>
            <a:r>
              <a:rPr lang="en-US" dirty="0"/>
              <a:t> (</a:t>
            </a:r>
            <a:r>
              <a:rPr lang="el-GR" dirty="0"/>
              <a:t>δεν σημαίνει και το αντίστροφο, δηλαδή ότι ο </a:t>
            </a:r>
            <a:r>
              <a:rPr lang="en-US" dirty="0"/>
              <a:t>C </a:t>
            </a:r>
            <a:r>
              <a:rPr lang="el-GR" dirty="0"/>
              <a:t>θεωρεί ότι ο Α είναι φίλος του</a:t>
            </a:r>
            <a:r>
              <a:rPr lang="en-US" dirty="0"/>
              <a:t>)</a:t>
            </a:r>
            <a:r>
              <a:rPr lang="el-GR" dirty="0"/>
              <a:t>. Ο κώδικας </a:t>
            </a:r>
            <a:r>
              <a:rPr lang="en-US" dirty="0"/>
              <a:t>MR </a:t>
            </a:r>
            <a:r>
              <a:rPr lang="el-GR" dirty="0"/>
              <a:t>θα πρέπει να παράγει το πλήθος των φίλων κάθε ατόμου.</a:t>
            </a:r>
          </a:p>
          <a:p>
            <a:endParaRPr lang="el-GR" dirty="0"/>
          </a:p>
        </p:txBody>
      </p:sp>
      <p:sp>
        <p:nvSpPr>
          <p:cNvPr id="5" name="Ορθογώνιο 4">
            <a:extLst>
              <a:ext uri="{FF2B5EF4-FFF2-40B4-BE49-F238E27FC236}">
                <a16:creationId xmlns:a16="http://schemas.microsoft.com/office/drawing/2014/main" id="{43F57503-0F4F-42AB-B91B-F2CBB963A246}"/>
              </a:ext>
            </a:extLst>
          </p:cNvPr>
          <p:cNvSpPr/>
          <p:nvPr/>
        </p:nvSpPr>
        <p:spPr>
          <a:xfrm>
            <a:off x="2879322" y="4101912"/>
            <a:ext cx="171043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pt-B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"A"</a:t>
            </a:r>
            <a:r>
              <a:rPr lang="pt-B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pt-B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"B"</a:t>
            </a:r>
            <a:r>
              <a:rPr lang="pt-B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pt-B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pt-B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"A"</a:t>
            </a:r>
            <a:r>
              <a:rPr lang="pt-B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pt-B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"C"</a:t>
            </a:r>
            <a:r>
              <a:rPr lang="pt-B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pt-B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pt-B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"B"</a:t>
            </a:r>
            <a:r>
              <a:rPr lang="pt-B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pt-B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"A"</a:t>
            </a:r>
            <a:r>
              <a:rPr lang="pt-B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pt-B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pt-B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"B"</a:t>
            </a:r>
            <a:r>
              <a:rPr lang="pt-B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pt-B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"C"</a:t>
            </a:r>
            <a:r>
              <a:rPr lang="pt-B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pt-B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pt-B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"C"</a:t>
            </a:r>
            <a:r>
              <a:rPr lang="pt-B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pt-B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"B"</a:t>
            </a:r>
            <a:r>
              <a:rPr lang="pt-B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</p:txBody>
      </p:sp>
      <p:sp>
        <p:nvSpPr>
          <p:cNvPr id="6" name="Ορθογώνιο 5">
            <a:extLst>
              <a:ext uri="{FF2B5EF4-FFF2-40B4-BE49-F238E27FC236}">
                <a16:creationId xmlns:a16="http://schemas.microsoft.com/office/drawing/2014/main" id="{7389E29D-F5B2-40D7-AFB8-C9717B576A8F}"/>
              </a:ext>
            </a:extLst>
          </p:cNvPr>
          <p:cNvSpPr/>
          <p:nvPr/>
        </p:nvSpPr>
        <p:spPr>
          <a:xfrm>
            <a:off x="7184996" y="4367151"/>
            <a:ext cx="146185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pt-B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"A"</a:t>
            </a:r>
            <a:r>
              <a:rPr lang="pt-B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pt-BR" b="0" dirty="0">
                <a:solidFill>
                  <a:srgbClr val="09885A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pt-B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pt-B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pt-B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"C"</a:t>
            </a:r>
            <a:r>
              <a:rPr lang="pt-B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pt-BR" b="0" dirty="0">
                <a:solidFill>
                  <a:srgbClr val="09885A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pt-B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pt-B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pt-B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"B"</a:t>
            </a:r>
            <a:r>
              <a:rPr lang="pt-B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pt-BR" b="0" dirty="0">
                <a:solidFill>
                  <a:srgbClr val="09885A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pt-B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97E7FC-9376-43BE-B2C9-CF56604DCC8D}"/>
              </a:ext>
            </a:extLst>
          </p:cNvPr>
          <p:cNvSpPr txBox="1"/>
          <p:nvPr/>
        </p:nvSpPr>
        <p:spPr>
          <a:xfrm>
            <a:off x="2355751" y="5676977"/>
            <a:ext cx="2519266" cy="3732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friends1.json</a:t>
            </a:r>
            <a:endParaRPr lang="el-GR" dirty="0"/>
          </a:p>
        </p:txBody>
      </p:sp>
      <p:sp>
        <p:nvSpPr>
          <p:cNvPr id="8" name="Βέλος: Δεξιό 7">
            <a:extLst>
              <a:ext uri="{FF2B5EF4-FFF2-40B4-BE49-F238E27FC236}">
                <a16:creationId xmlns:a16="http://schemas.microsoft.com/office/drawing/2014/main" id="{27B14C58-BD26-46EB-95C7-A2CE8662BFD4}"/>
              </a:ext>
            </a:extLst>
          </p:cNvPr>
          <p:cNvSpPr/>
          <p:nvPr/>
        </p:nvSpPr>
        <p:spPr>
          <a:xfrm>
            <a:off x="5217111" y="4490329"/>
            <a:ext cx="964707" cy="6769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9" name="Ορθογώνιο 8">
            <a:extLst>
              <a:ext uri="{FF2B5EF4-FFF2-40B4-BE49-F238E27FC236}">
                <a16:creationId xmlns:a16="http://schemas.microsoft.com/office/drawing/2014/main" id="{790CDF22-6168-419E-AF41-A23ECFC572DA}"/>
              </a:ext>
            </a:extLst>
          </p:cNvPr>
          <p:cNvSpPr/>
          <p:nvPr/>
        </p:nvSpPr>
        <p:spPr>
          <a:xfrm>
            <a:off x="4383373" y="4001294"/>
            <a:ext cx="3008003" cy="369332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dirty="0"/>
              <a:t>$ </a:t>
            </a:r>
            <a:r>
              <a:rPr lang="el-GR" dirty="0" err="1"/>
              <a:t>python</a:t>
            </a:r>
            <a:r>
              <a:rPr lang="el-GR" dirty="0"/>
              <a:t> mr4.py </a:t>
            </a:r>
            <a:r>
              <a:rPr lang="en-US" dirty="0"/>
              <a:t>friends</a:t>
            </a:r>
            <a:r>
              <a:rPr lang="el-GR" dirty="0"/>
              <a:t>1.json</a:t>
            </a:r>
          </a:p>
        </p:txBody>
      </p:sp>
      <p:sp>
        <p:nvSpPr>
          <p:cNvPr id="10" name="Θέση αριθμού διαφάνειας 9">
            <a:extLst>
              <a:ext uri="{FF2B5EF4-FFF2-40B4-BE49-F238E27FC236}">
                <a16:creationId xmlns:a16="http://schemas.microsoft.com/office/drawing/2014/main" id="{9596B2C2-A3BC-4032-882F-35E72DFFD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D2874-9FE3-403B-82C8-3DB60AEBAF49}" type="slidenum">
              <a:rPr lang="el-GR" smtClean="0"/>
              <a:t>51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69679145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146A5019-2490-4A3F-9ABA-9BCA48F7D2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Λύση παραδείγματος 4</a:t>
            </a:r>
          </a:p>
        </p:txBody>
      </p:sp>
      <p:sp>
        <p:nvSpPr>
          <p:cNvPr id="4" name="Ορθογώνιο 3">
            <a:extLst>
              <a:ext uri="{FF2B5EF4-FFF2-40B4-BE49-F238E27FC236}">
                <a16:creationId xmlns:a16="http://schemas.microsoft.com/office/drawing/2014/main" id="{55153A86-DC7A-48BD-85E2-A5562E0CF880}"/>
              </a:ext>
            </a:extLst>
          </p:cNvPr>
          <p:cNvSpPr/>
          <p:nvPr/>
        </p:nvSpPr>
        <p:spPr>
          <a:xfrm>
            <a:off x="3767091" y="1965872"/>
            <a:ext cx="4657817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mapper(record):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key = record[</a:t>
            </a:r>
            <a:r>
              <a:rPr lang="en-US" b="0" dirty="0">
                <a:solidFill>
                  <a:srgbClr val="09885A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mr.emit_intermediate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(key, </a:t>
            </a:r>
            <a:r>
              <a:rPr lang="en-US" b="0" dirty="0">
                <a:solidFill>
                  <a:srgbClr val="09885A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reducer(key,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list_of_values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total = </a:t>
            </a:r>
            <a:r>
              <a:rPr lang="en-US" b="0" dirty="0">
                <a:solidFill>
                  <a:srgbClr val="09885A"/>
                </a:solidFill>
                <a:effectLst/>
                <a:latin typeface="Consolas" panose="020B0609020204030204" pitchFamily="49" charset="0"/>
              </a:rPr>
              <a:t>0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v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list_of_values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total += v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mr.emit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((key, total))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20D388-54C3-4F1E-9ED0-81671CA7480E}"/>
              </a:ext>
            </a:extLst>
          </p:cNvPr>
          <p:cNvSpPr txBox="1"/>
          <p:nvPr/>
        </p:nvSpPr>
        <p:spPr>
          <a:xfrm>
            <a:off x="4459761" y="4731968"/>
            <a:ext cx="2519266" cy="373225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err="1"/>
              <a:t>mr</a:t>
            </a:r>
            <a:r>
              <a:rPr lang="el-GR" dirty="0"/>
              <a:t>4</a:t>
            </a:r>
            <a:r>
              <a:rPr lang="en-US" dirty="0"/>
              <a:t>.py</a:t>
            </a:r>
            <a:endParaRPr lang="el-GR" dirty="0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D796062A-71D6-4211-B9F8-E9C305514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D2874-9FE3-403B-82C8-3DB60AEBAF49}" type="slidenum">
              <a:rPr lang="el-GR" smtClean="0"/>
              <a:t>52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72421211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A13B3CCC-FB3B-4744-B8E7-A76247FE90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Παράδειγμα 5: Ασύμμετρες σχέσεις φιλίας</a:t>
            </a: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19EC39A5-8BBC-4CD0-B3EF-0CA1380E98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/>
              <a:t>Για τα δεδομένα του παραδείγματος 4 να βρεθούν όλες οι ασύμμετρες σχέσεις δηλαδή οι σχέσεις στις οποίες ενώ ο Α θεωρεί ότι ο </a:t>
            </a:r>
            <a:r>
              <a:rPr lang="en-US" dirty="0"/>
              <a:t>C</a:t>
            </a:r>
            <a:r>
              <a:rPr lang="el-GR" dirty="0"/>
              <a:t> είναι φίλος</a:t>
            </a:r>
            <a:r>
              <a:rPr lang="en-US" dirty="0"/>
              <a:t> </a:t>
            </a:r>
            <a:r>
              <a:rPr lang="el-GR" dirty="0"/>
              <a:t>του, δεν ισχύει το αντίστροφο. Δηλαδή, για παράδειγμα, ενώ υπάρχει καταγεγραμμένη η πληροφορία [</a:t>
            </a:r>
            <a:r>
              <a:rPr lang="en-US" dirty="0"/>
              <a:t>“A”,“C”</a:t>
            </a:r>
            <a:r>
              <a:rPr lang="el-GR" dirty="0"/>
              <a:t>] να μην υπάρχει καταγεγραμμένη η πληροφορία [</a:t>
            </a:r>
            <a:r>
              <a:rPr lang="en-US" dirty="0"/>
              <a:t>“C”,“A”</a:t>
            </a:r>
            <a:r>
              <a:rPr lang="el-GR" dirty="0"/>
              <a:t>].</a:t>
            </a:r>
          </a:p>
        </p:txBody>
      </p:sp>
      <p:sp>
        <p:nvSpPr>
          <p:cNvPr id="4" name="Ορθογώνιο 3">
            <a:extLst>
              <a:ext uri="{FF2B5EF4-FFF2-40B4-BE49-F238E27FC236}">
                <a16:creationId xmlns:a16="http://schemas.microsoft.com/office/drawing/2014/main" id="{946AE938-B526-4E67-9D7B-BE85E570E446}"/>
              </a:ext>
            </a:extLst>
          </p:cNvPr>
          <p:cNvSpPr/>
          <p:nvPr/>
        </p:nvSpPr>
        <p:spPr>
          <a:xfrm>
            <a:off x="2458561" y="4129345"/>
            <a:ext cx="171043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pt-B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"A"</a:t>
            </a:r>
            <a:r>
              <a:rPr lang="pt-B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pt-B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"B"</a:t>
            </a:r>
            <a:r>
              <a:rPr lang="pt-B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pt-B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pt-B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"A"</a:t>
            </a:r>
            <a:r>
              <a:rPr lang="pt-B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pt-B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"C"</a:t>
            </a:r>
            <a:r>
              <a:rPr lang="pt-B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pt-B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pt-B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"B"</a:t>
            </a:r>
            <a:r>
              <a:rPr lang="pt-B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pt-B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"A"</a:t>
            </a:r>
            <a:r>
              <a:rPr lang="pt-B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pt-B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pt-B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"B"</a:t>
            </a:r>
            <a:r>
              <a:rPr lang="pt-B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pt-B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"C"</a:t>
            </a:r>
            <a:r>
              <a:rPr lang="pt-B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pt-B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pt-B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"C"</a:t>
            </a:r>
            <a:r>
              <a:rPr lang="pt-B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pt-B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"B"</a:t>
            </a:r>
            <a:r>
              <a:rPr lang="pt-B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4E6E95-8929-47EE-9166-26E1C4BA4B09}"/>
              </a:ext>
            </a:extLst>
          </p:cNvPr>
          <p:cNvSpPr txBox="1"/>
          <p:nvPr/>
        </p:nvSpPr>
        <p:spPr>
          <a:xfrm>
            <a:off x="1929855" y="5703841"/>
            <a:ext cx="2519266" cy="3732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friends1.json</a:t>
            </a:r>
            <a:endParaRPr lang="el-GR" dirty="0"/>
          </a:p>
        </p:txBody>
      </p:sp>
      <p:sp>
        <p:nvSpPr>
          <p:cNvPr id="6" name="Βέλος: Δεξιό 5">
            <a:extLst>
              <a:ext uri="{FF2B5EF4-FFF2-40B4-BE49-F238E27FC236}">
                <a16:creationId xmlns:a16="http://schemas.microsoft.com/office/drawing/2014/main" id="{B29FA0EE-FA3A-4761-91BE-85CBCA1BDB6F}"/>
              </a:ext>
            </a:extLst>
          </p:cNvPr>
          <p:cNvSpPr/>
          <p:nvPr/>
        </p:nvSpPr>
        <p:spPr>
          <a:xfrm>
            <a:off x="5217111" y="4490329"/>
            <a:ext cx="964707" cy="6769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7" name="Ορθογώνιο 6">
            <a:extLst>
              <a:ext uri="{FF2B5EF4-FFF2-40B4-BE49-F238E27FC236}">
                <a16:creationId xmlns:a16="http://schemas.microsoft.com/office/drawing/2014/main" id="{52BC3D28-639B-4EE1-864E-AE2838427C90}"/>
              </a:ext>
            </a:extLst>
          </p:cNvPr>
          <p:cNvSpPr/>
          <p:nvPr/>
        </p:nvSpPr>
        <p:spPr>
          <a:xfrm>
            <a:off x="6953435" y="4490329"/>
            <a:ext cx="499651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l-GR" dirty="0"/>
              <a:t>"For A </a:t>
            </a:r>
            <a:r>
              <a:rPr lang="el-GR" dirty="0" err="1"/>
              <a:t>relationship</a:t>
            </a:r>
            <a:r>
              <a:rPr lang="el-GR" dirty="0"/>
              <a:t> </a:t>
            </a:r>
            <a:r>
              <a:rPr lang="el-GR" dirty="0" err="1"/>
              <a:t>with</a:t>
            </a:r>
            <a:r>
              <a:rPr lang="el-GR" dirty="0"/>
              <a:t> C </a:t>
            </a:r>
            <a:r>
              <a:rPr lang="el-GR" dirty="0" err="1"/>
              <a:t>is</a:t>
            </a:r>
            <a:r>
              <a:rPr lang="el-GR" dirty="0"/>
              <a:t> </a:t>
            </a:r>
            <a:r>
              <a:rPr lang="el-GR" dirty="0" err="1"/>
              <a:t>asymmetric</a:t>
            </a:r>
            <a:r>
              <a:rPr lang="el-GR" dirty="0"/>
              <a:t>"</a:t>
            </a:r>
          </a:p>
          <a:p>
            <a:r>
              <a:rPr lang="el-GR" dirty="0"/>
              <a:t>"For C </a:t>
            </a:r>
            <a:r>
              <a:rPr lang="el-GR" dirty="0" err="1"/>
              <a:t>relationship</a:t>
            </a:r>
            <a:r>
              <a:rPr lang="el-GR" dirty="0"/>
              <a:t> </a:t>
            </a:r>
            <a:r>
              <a:rPr lang="el-GR" dirty="0" err="1"/>
              <a:t>with</a:t>
            </a:r>
            <a:r>
              <a:rPr lang="el-GR" dirty="0"/>
              <a:t> A </a:t>
            </a:r>
            <a:r>
              <a:rPr lang="el-GR" dirty="0" err="1"/>
              <a:t>is</a:t>
            </a:r>
            <a:r>
              <a:rPr lang="el-GR" dirty="0"/>
              <a:t> </a:t>
            </a:r>
            <a:r>
              <a:rPr lang="el-GR" dirty="0" err="1"/>
              <a:t>asymmetric</a:t>
            </a:r>
            <a:r>
              <a:rPr lang="el-GR" dirty="0"/>
              <a:t>"</a:t>
            </a:r>
          </a:p>
        </p:txBody>
      </p:sp>
      <p:sp>
        <p:nvSpPr>
          <p:cNvPr id="8" name="Ορθογώνιο 7">
            <a:extLst>
              <a:ext uri="{FF2B5EF4-FFF2-40B4-BE49-F238E27FC236}">
                <a16:creationId xmlns:a16="http://schemas.microsoft.com/office/drawing/2014/main" id="{A451F03A-1E53-4E5A-88F2-13C9A7476F71}"/>
              </a:ext>
            </a:extLst>
          </p:cNvPr>
          <p:cNvSpPr/>
          <p:nvPr/>
        </p:nvSpPr>
        <p:spPr>
          <a:xfrm>
            <a:off x="4344542" y="4053529"/>
            <a:ext cx="3008003" cy="369332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dirty="0"/>
              <a:t>$ </a:t>
            </a:r>
            <a:r>
              <a:rPr lang="el-GR" dirty="0" err="1"/>
              <a:t>python</a:t>
            </a:r>
            <a:r>
              <a:rPr lang="el-GR" dirty="0"/>
              <a:t> mr5.py </a:t>
            </a:r>
            <a:r>
              <a:rPr lang="en-US" dirty="0"/>
              <a:t>friends</a:t>
            </a:r>
            <a:r>
              <a:rPr lang="el-GR" dirty="0"/>
              <a:t>1.json</a:t>
            </a:r>
          </a:p>
        </p:txBody>
      </p:sp>
      <p:sp>
        <p:nvSpPr>
          <p:cNvPr id="9" name="Θέση αριθμού διαφάνειας 8">
            <a:extLst>
              <a:ext uri="{FF2B5EF4-FFF2-40B4-BE49-F238E27FC236}">
                <a16:creationId xmlns:a16="http://schemas.microsoft.com/office/drawing/2014/main" id="{89D9AFA7-D976-489B-9665-4B11EAF2F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D2874-9FE3-403B-82C8-3DB60AEBAF49}" type="slidenum">
              <a:rPr lang="el-GR" smtClean="0"/>
              <a:t>53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40538802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09C40D40-ABAD-4B23-8787-910AEA29B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Λύση παραδείγματος 5</a:t>
            </a:r>
          </a:p>
        </p:txBody>
      </p:sp>
      <p:sp>
        <p:nvSpPr>
          <p:cNvPr id="4" name="Ορθογώνιο 3">
            <a:extLst>
              <a:ext uri="{FF2B5EF4-FFF2-40B4-BE49-F238E27FC236}">
                <a16:creationId xmlns:a16="http://schemas.microsoft.com/office/drawing/2014/main" id="{65869FA4-3B36-4DFA-BAC9-99020973DE8D}"/>
              </a:ext>
            </a:extLst>
          </p:cNvPr>
          <p:cNvSpPr/>
          <p:nvPr/>
        </p:nvSpPr>
        <p:spPr>
          <a:xfrm>
            <a:off x="767180" y="1829125"/>
            <a:ext cx="10515600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mapper(record):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person = record[</a:t>
            </a:r>
            <a:r>
              <a:rPr lang="en-US" b="0" dirty="0">
                <a:solidFill>
                  <a:srgbClr val="09885A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friend = record[</a:t>
            </a:r>
            <a:r>
              <a:rPr lang="en-US" b="0" dirty="0">
                <a:solidFill>
                  <a:srgbClr val="09885A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mr.emit_intermediate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(person, record)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mr.emit_intermediate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(friend, record)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reducer(key,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list_of_values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v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list_of_values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[v[</a:t>
            </a:r>
            <a:r>
              <a:rPr lang="en-US" b="0" dirty="0">
                <a:solidFill>
                  <a:srgbClr val="09885A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],v[</a:t>
            </a:r>
            <a:r>
              <a:rPr lang="en-US" b="0" dirty="0">
                <a:solidFill>
                  <a:srgbClr val="09885A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]]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list_of_values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v[</a:t>
            </a:r>
            <a:r>
              <a:rPr lang="en-US" b="0" dirty="0">
                <a:solidFill>
                  <a:srgbClr val="09885A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 == key: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mr.emit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"For %s relationship with %s is asymmetric"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% (v[</a:t>
            </a:r>
            <a:r>
              <a:rPr lang="en-US" b="0" dirty="0">
                <a:solidFill>
                  <a:srgbClr val="09885A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],v[</a:t>
            </a:r>
            <a:r>
              <a:rPr lang="en-US" b="0" dirty="0">
                <a:solidFill>
                  <a:srgbClr val="09885A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]))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mr.emit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"For %s relationship with %s is asymmetric"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% (v[</a:t>
            </a:r>
            <a:r>
              <a:rPr lang="en-US" b="0" dirty="0">
                <a:solidFill>
                  <a:srgbClr val="09885A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],v[</a:t>
            </a:r>
            <a:r>
              <a:rPr lang="en-US" b="0" dirty="0">
                <a:solidFill>
                  <a:srgbClr val="09885A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]))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F9EF72-4B77-4BE3-A957-6D828409FA5A}"/>
              </a:ext>
            </a:extLst>
          </p:cNvPr>
          <p:cNvSpPr txBox="1"/>
          <p:nvPr/>
        </p:nvSpPr>
        <p:spPr>
          <a:xfrm>
            <a:off x="7833505" y="5744385"/>
            <a:ext cx="2519266" cy="373225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mr4.py</a:t>
            </a:r>
            <a:endParaRPr lang="el-GR" dirty="0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92B59FCD-2F59-4460-AC50-F0A92A38DD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D2874-9FE3-403B-82C8-3DB60AEBAF49}" type="slidenum">
              <a:rPr lang="el-GR" smtClean="0"/>
              <a:t>54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72000080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989BBA65-C59F-4782-AEDA-247B4C609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Παράδειγμα 6: Ακολουθίες </a:t>
            </a:r>
            <a:r>
              <a:rPr lang="en-US" dirty="0"/>
              <a:t>DNA</a:t>
            </a:r>
            <a:endParaRPr lang="el-GR" dirty="0"/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77FFBEAF-3450-4972-8F8B-43F189707D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559944"/>
          </a:xfrm>
        </p:spPr>
        <p:txBody>
          <a:bodyPr/>
          <a:lstStyle/>
          <a:p>
            <a:r>
              <a:rPr lang="el-GR" dirty="0"/>
              <a:t>Θεωρείστε ένα σύνολο από ζεύγη κλειδί-τιμή με κάθε κλειδί να είναι ένα αναγνωριστικό ακολουθίας και κάθε τιμή είναι μια ακολουθία </a:t>
            </a:r>
            <a:r>
              <a:rPr lang="el-GR" dirty="0" err="1"/>
              <a:t>νουκλεοτιδίων</a:t>
            </a:r>
            <a:r>
              <a:rPr lang="en-US" dirty="0"/>
              <a:t> (</a:t>
            </a:r>
            <a:r>
              <a:rPr lang="el-GR" dirty="0"/>
              <a:t>π.χ. </a:t>
            </a:r>
            <a:r>
              <a:rPr lang="en-US" dirty="0"/>
              <a:t>GCTTCCGAAA…). </a:t>
            </a:r>
            <a:r>
              <a:rPr lang="el-GR" dirty="0"/>
              <a:t>Γράψτε </a:t>
            </a:r>
            <a:r>
              <a:rPr lang="en-US" dirty="0"/>
              <a:t>MR </a:t>
            </a:r>
            <a:r>
              <a:rPr lang="el-GR" dirty="0"/>
              <a:t>κώδικα που αφαιρεί τους τελευταίους 10 χαρακτήρες από κάθε ακολουθία </a:t>
            </a:r>
            <a:r>
              <a:rPr lang="el-GR" dirty="0" err="1"/>
              <a:t>νουκλεοτιδίων</a:t>
            </a:r>
            <a:r>
              <a:rPr lang="el-GR" dirty="0"/>
              <a:t> και στη συνέχεια αφαιρεί τυχόν διπλότυπα που θα προκύψουν.</a:t>
            </a:r>
          </a:p>
        </p:txBody>
      </p:sp>
      <p:sp>
        <p:nvSpPr>
          <p:cNvPr id="4" name="Ορθογώνιο 3">
            <a:extLst>
              <a:ext uri="{FF2B5EF4-FFF2-40B4-BE49-F238E27FC236}">
                <a16:creationId xmlns:a16="http://schemas.microsoft.com/office/drawing/2014/main" id="{316B28C8-2352-49E3-908B-1C63A70523DD}"/>
              </a:ext>
            </a:extLst>
          </p:cNvPr>
          <p:cNvSpPr/>
          <p:nvPr/>
        </p:nvSpPr>
        <p:spPr>
          <a:xfrm>
            <a:off x="1103107" y="4520506"/>
            <a:ext cx="333504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"001"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1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GG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GGTGGCTACC"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"002"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1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AA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GAACAACCTT"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"003"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1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AA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GATCAACCTT"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"004"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1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GG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GATCAACCTT"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"005"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1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GA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GATCAACCCC"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</p:txBody>
      </p:sp>
      <p:sp>
        <p:nvSpPr>
          <p:cNvPr id="5" name="Ορθογώνιο 4">
            <a:extLst>
              <a:ext uri="{FF2B5EF4-FFF2-40B4-BE49-F238E27FC236}">
                <a16:creationId xmlns:a16="http://schemas.microsoft.com/office/drawing/2014/main" id="{55D531F1-7D38-472A-A7A4-18CF26316436}"/>
              </a:ext>
            </a:extLst>
          </p:cNvPr>
          <p:cNvSpPr/>
          <p:nvPr/>
        </p:nvSpPr>
        <p:spPr>
          <a:xfrm>
            <a:off x="8029615" y="4659005"/>
            <a:ext cx="92919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l-GR" sz="2400" dirty="0"/>
              <a:t>"GG"</a:t>
            </a:r>
          </a:p>
          <a:p>
            <a:r>
              <a:rPr lang="el-GR" sz="2400" dirty="0"/>
              <a:t>"AA"</a:t>
            </a:r>
          </a:p>
          <a:p>
            <a:r>
              <a:rPr lang="el-GR" sz="2400" dirty="0"/>
              <a:t>"GA"</a:t>
            </a:r>
          </a:p>
        </p:txBody>
      </p:sp>
      <p:sp>
        <p:nvSpPr>
          <p:cNvPr id="6" name="Βέλος: Δεξιό 5">
            <a:extLst>
              <a:ext uri="{FF2B5EF4-FFF2-40B4-BE49-F238E27FC236}">
                <a16:creationId xmlns:a16="http://schemas.microsoft.com/office/drawing/2014/main" id="{4E280F59-CFEF-4FDE-ABE7-4B5CD4E3DFB1}"/>
              </a:ext>
            </a:extLst>
          </p:cNvPr>
          <p:cNvSpPr/>
          <p:nvPr/>
        </p:nvSpPr>
        <p:spPr>
          <a:xfrm>
            <a:off x="5601810" y="4918229"/>
            <a:ext cx="1003176" cy="6214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7" name="Ορθογώνιο 6">
            <a:extLst>
              <a:ext uri="{FF2B5EF4-FFF2-40B4-BE49-F238E27FC236}">
                <a16:creationId xmlns:a16="http://schemas.microsoft.com/office/drawing/2014/main" id="{1472940E-2BBB-4314-B0C4-2878D21F202D}"/>
              </a:ext>
            </a:extLst>
          </p:cNvPr>
          <p:cNvSpPr/>
          <p:nvPr/>
        </p:nvSpPr>
        <p:spPr>
          <a:xfrm>
            <a:off x="4826037" y="4548897"/>
            <a:ext cx="2709844" cy="369332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dirty="0"/>
              <a:t>$ </a:t>
            </a:r>
            <a:r>
              <a:rPr lang="el-GR" dirty="0" err="1"/>
              <a:t>python</a:t>
            </a:r>
            <a:r>
              <a:rPr lang="el-GR" dirty="0"/>
              <a:t> mr6.py dna1.json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994BA2-8077-4275-B4A1-39ED24485925}"/>
              </a:ext>
            </a:extLst>
          </p:cNvPr>
          <p:cNvSpPr txBox="1"/>
          <p:nvPr/>
        </p:nvSpPr>
        <p:spPr>
          <a:xfrm>
            <a:off x="1308418" y="6132771"/>
            <a:ext cx="2519266" cy="3732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dna1.json</a:t>
            </a:r>
            <a:endParaRPr lang="el-GR" dirty="0"/>
          </a:p>
        </p:txBody>
      </p:sp>
      <p:sp>
        <p:nvSpPr>
          <p:cNvPr id="9" name="Θέση αριθμού διαφάνειας 8">
            <a:extLst>
              <a:ext uri="{FF2B5EF4-FFF2-40B4-BE49-F238E27FC236}">
                <a16:creationId xmlns:a16="http://schemas.microsoft.com/office/drawing/2014/main" id="{C30D0BB4-DAB6-47E7-B5DB-3424D7DA36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D2874-9FE3-403B-82C8-3DB60AEBAF49}" type="slidenum">
              <a:rPr lang="el-GR" smtClean="0"/>
              <a:t>55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02660822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89D447CB-44C4-4F68-AB05-CB5C0EA8E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Λύση παραδείγματος 6</a:t>
            </a:r>
          </a:p>
        </p:txBody>
      </p:sp>
      <p:sp>
        <p:nvSpPr>
          <p:cNvPr id="4" name="Ορθογώνιο 3">
            <a:extLst>
              <a:ext uri="{FF2B5EF4-FFF2-40B4-BE49-F238E27FC236}">
                <a16:creationId xmlns:a16="http://schemas.microsoft.com/office/drawing/2014/main" id="{514E78FB-80DD-4470-A127-05A74EA7AF23}"/>
              </a:ext>
            </a:extLst>
          </p:cNvPr>
          <p:cNvSpPr/>
          <p:nvPr/>
        </p:nvSpPr>
        <p:spPr>
          <a:xfrm>
            <a:off x="3722703" y="2365754"/>
            <a:ext cx="474659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mapper(record):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sequence = record[</a:t>
            </a:r>
            <a:r>
              <a:rPr lang="en-US" b="0" dirty="0">
                <a:solidFill>
                  <a:srgbClr val="09885A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][:-</a:t>
            </a:r>
            <a:r>
              <a:rPr lang="en-US" b="0" dirty="0">
                <a:solidFill>
                  <a:srgbClr val="09885A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mr.emit_intermediate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(sequence, </a:t>
            </a:r>
            <a:r>
              <a:rPr lang="en-US" b="0" dirty="0">
                <a:solidFill>
                  <a:srgbClr val="09885A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reducer(key, </a:t>
            </a:r>
            <a:r>
              <a:rPr lang="el-G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mr.emit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(key)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C9D28B-E694-458C-A44E-9518D3DCA5AB}"/>
              </a:ext>
            </a:extLst>
          </p:cNvPr>
          <p:cNvSpPr txBox="1"/>
          <p:nvPr/>
        </p:nvSpPr>
        <p:spPr>
          <a:xfrm>
            <a:off x="4557645" y="4492246"/>
            <a:ext cx="2519266" cy="373225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err="1"/>
              <a:t>mr</a:t>
            </a:r>
            <a:r>
              <a:rPr lang="el-GR" dirty="0"/>
              <a:t>6</a:t>
            </a:r>
            <a:r>
              <a:rPr lang="en-US" dirty="0"/>
              <a:t>.py</a:t>
            </a:r>
            <a:endParaRPr lang="el-GR" dirty="0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5E7E4141-1160-46CF-A11C-9D83CDD682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D2874-9FE3-403B-82C8-3DB60AEBAF49}" type="slidenum">
              <a:rPr lang="el-GR" smtClean="0"/>
              <a:t>56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67803839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A178CF-588C-80EB-3220-A9A6EE9BFC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6C903C0-387E-0EC2-6B9E-FE26F4FBF5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Apache Spark</a:t>
            </a:r>
            <a:endParaRPr lang="en-G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0C8CB5-4195-057D-66D6-156CDDCDFE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3847E-F973-4043-AFE3-EB6A63798C87}" type="slidenum">
              <a:rPr lang="el-GR" smtClean="0"/>
              <a:t>57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93574497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Τίτλος 3"/>
          <p:cNvSpPr>
            <a:spLocks noGrp="1"/>
          </p:cNvSpPr>
          <p:nvPr>
            <p:ph type="title"/>
          </p:nvPr>
        </p:nvSpPr>
        <p:spPr>
          <a:xfrm>
            <a:off x="640079" y="2023236"/>
            <a:ext cx="3659777" cy="2820908"/>
          </a:xfrm>
        </p:spPr>
        <p:txBody>
          <a:bodyPr>
            <a:normAutofit/>
          </a:bodyPr>
          <a:lstStyle/>
          <a:p>
            <a:r>
              <a:rPr lang="el-GR" sz="4000" dirty="0"/>
              <a:t>Τι είναι το </a:t>
            </a:r>
            <a:r>
              <a:rPr lang="en-US" sz="4000" dirty="0"/>
              <a:t>Apache Spark</a:t>
            </a:r>
            <a:r>
              <a:rPr lang="el-GR" sz="4000" dirty="0"/>
              <a:t>;</a:t>
            </a:r>
          </a:p>
        </p:txBody>
      </p:sp>
      <p:sp>
        <p:nvSpPr>
          <p:cNvPr id="2" name="Θέση αριθμού διαφάνειας 1"/>
          <p:cNvSpPr>
            <a:spLocks noGrp="1"/>
          </p:cNvSpPr>
          <p:nvPr>
            <p:ph type="sldNum" sz="quarter" idx="12"/>
          </p:nvPr>
        </p:nvSpPr>
        <p:spPr>
          <a:xfrm>
            <a:off x="10825930" y="6223702"/>
            <a:ext cx="570728" cy="31406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34CA47B-BB17-47C7-9E60-64B1219A2C73}" type="slidenum">
              <a:rPr lang="el-GR" sz="1000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58</a:t>
            </a:fld>
            <a:endParaRPr lang="el-GR" sz="1000">
              <a:solidFill>
                <a:srgbClr val="898989"/>
              </a:solidFill>
            </a:endParaRPr>
          </a:p>
        </p:txBody>
      </p:sp>
      <p:graphicFrame>
        <p:nvGraphicFramePr>
          <p:cNvPr id="7" name="Θέση περιεχομένου 4">
            <a:extLst>
              <a:ext uri="{FF2B5EF4-FFF2-40B4-BE49-F238E27FC236}">
                <a16:creationId xmlns:a16="http://schemas.microsoft.com/office/drawing/2014/main" id="{9100E79B-B62A-45F0-B8DC-1C45EB80489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17191325"/>
              </p:ext>
            </p:extLst>
          </p:nvPr>
        </p:nvGraphicFramePr>
        <p:xfrm>
          <a:off x="6091238" y="955653"/>
          <a:ext cx="5115491" cy="49478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70703046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736E4F75-6944-451C-B820-09CC649EC0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573" y="320675"/>
            <a:ext cx="11407487" cy="1325563"/>
          </a:xfrm>
        </p:spPr>
        <p:txBody>
          <a:bodyPr>
            <a:normAutofit/>
          </a:bodyPr>
          <a:lstStyle/>
          <a:p>
            <a:r>
              <a:rPr lang="el-GR" sz="5400"/>
              <a:t>Ιστορική διαδρομή </a:t>
            </a:r>
            <a:r>
              <a:rPr lang="el-GR" sz="5400" dirty="0"/>
              <a:t>του </a:t>
            </a:r>
            <a:r>
              <a:rPr lang="en-US" sz="5400" dirty="0"/>
              <a:t>Apache Spark</a:t>
            </a:r>
            <a:endParaRPr lang="el-GR" sz="5400" dirty="0"/>
          </a:p>
        </p:txBody>
      </p:sp>
      <p:graphicFrame>
        <p:nvGraphicFramePr>
          <p:cNvPr id="5" name="Θέση περιεχομένου 2">
            <a:extLst>
              <a:ext uri="{FF2B5EF4-FFF2-40B4-BE49-F238E27FC236}">
                <a16:creationId xmlns:a16="http://schemas.microsoft.com/office/drawing/2014/main" id="{0C38A4BA-E7CD-4495-9D95-ABA12B8E7328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396574" y="1825625"/>
          <a:ext cx="11407487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9D2AFA2E-966A-42D9-AC15-14ECDF84F4A7}"/>
              </a:ext>
            </a:extLst>
          </p:cNvPr>
          <p:cNvSpPr txBox="1"/>
          <p:nvPr/>
        </p:nvSpPr>
        <p:spPr>
          <a:xfrm>
            <a:off x="8982635" y="4085705"/>
            <a:ext cx="290484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l-GR" sz="1400" dirty="0"/>
              <a:t>Ιανουάριος 2022:</a:t>
            </a:r>
            <a:r>
              <a:rPr lang="el-GR" sz="1400" dirty="0">
                <a:sym typeface="Wingdings" panose="05000000000000000000" pitchFamily="2" charset="2"/>
              </a:rPr>
              <a:t> </a:t>
            </a:r>
            <a:r>
              <a:rPr lang="el-GR" sz="1400" b="1" dirty="0">
                <a:sym typeface="Wingdings" panose="05000000000000000000" pitchFamily="2" charset="2"/>
              </a:rPr>
              <a:t>έκδοση 3.2.1</a:t>
            </a:r>
            <a:endParaRPr lang="en-US" sz="1400" b="1" dirty="0">
              <a:sym typeface="Wingdings" panose="05000000000000000000" pitchFamily="2" charset="2"/>
            </a:endParaRPr>
          </a:p>
          <a:p>
            <a:pPr algn="r"/>
            <a:r>
              <a:rPr lang="en-US" sz="1400" b="1" dirty="0">
                <a:sym typeface="Wingdings" panose="05000000000000000000" pitchFamily="2" charset="2"/>
              </a:rPr>
              <a:t>…</a:t>
            </a:r>
          </a:p>
          <a:p>
            <a:pPr algn="r"/>
            <a:r>
              <a:rPr lang="el-GR" sz="1400" dirty="0" err="1">
                <a:sym typeface="Wingdings" panose="05000000000000000000" pitchFamily="2" charset="2"/>
              </a:rPr>
              <a:t>Σεπτ</a:t>
            </a:r>
            <a:r>
              <a:rPr lang="en-US" sz="1400" dirty="0" err="1">
                <a:sym typeface="Wingdings" panose="05000000000000000000" pitchFamily="2" charset="2"/>
              </a:rPr>
              <a:t>έ</a:t>
            </a:r>
            <a:r>
              <a:rPr lang="el-GR" sz="1400" dirty="0" err="1">
                <a:sym typeface="Wingdings" panose="05000000000000000000" pitchFamily="2" charset="2"/>
              </a:rPr>
              <a:t>μβριος</a:t>
            </a:r>
            <a:r>
              <a:rPr lang="el-GR" sz="1400" dirty="0">
                <a:sym typeface="Wingdings" panose="05000000000000000000" pitchFamily="2" charset="2"/>
              </a:rPr>
              <a:t> 2023:</a:t>
            </a:r>
            <a:r>
              <a:rPr lang="el-GR" sz="1400" b="1" dirty="0">
                <a:sym typeface="Wingdings" panose="05000000000000000000" pitchFamily="2" charset="2"/>
              </a:rPr>
              <a:t> </a:t>
            </a:r>
            <a:r>
              <a:rPr lang="en-US" sz="1400" b="1" dirty="0" err="1">
                <a:sym typeface="Wingdings" panose="05000000000000000000" pitchFamily="2" charset="2"/>
              </a:rPr>
              <a:t>έ</a:t>
            </a:r>
            <a:r>
              <a:rPr lang="el-GR" sz="1400" b="1" dirty="0" err="1">
                <a:sym typeface="Wingdings" panose="05000000000000000000" pitchFamily="2" charset="2"/>
              </a:rPr>
              <a:t>κδοση</a:t>
            </a:r>
            <a:r>
              <a:rPr lang="el-GR" sz="1400" b="1" dirty="0">
                <a:sym typeface="Wingdings" panose="05000000000000000000" pitchFamily="2" charset="2"/>
              </a:rPr>
              <a:t> 3.5.0</a:t>
            </a:r>
            <a:endParaRPr lang="el-GR" sz="1400" b="1" dirty="0"/>
          </a:p>
        </p:txBody>
      </p:sp>
      <p:sp>
        <p:nvSpPr>
          <p:cNvPr id="4" name="Θέση αριθμού διαφάνειας 3">
            <a:extLst>
              <a:ext uri="{FF2B5EF4-FFF2-40B4-BE49-F238E27FC236}">
                <a16:creationId xmlns:a16="http://schemas.microsoft.com/office/drawing/2014/main" id="{2A482C51-FC35-6821-BAE5-FF65388A54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02072-C902-4FDA-8BD1-381B3038CE66}" type="slidenum">
              <a:rPr lang="el-GR" smtClean="0"/>
              <a:t>59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9813587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ED031148-8CDA-4600-8134-5F5CADFCEE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Πα</a:t>
            </a:r>
            <a:r>
              <a:rPr lang="en-US" dirty="0" err="1">
                <a:solidFill>
                  <a:srgbClr val="000000"/>
                </a:solidFill>
              </a:rPr>
              <a:t>ράδειγμ</a:t>
            </a:r>
            <a:r>
              <a:rPr lang="en-US" dirty="0">
                <a:solidFill>
                  <a:srgbClr val="000000"/>
                </a:solidFill>
              </a:rPr>
              <a:t>α επιτυχίας (;) προσαρμογής στη νέα πραγματικότητα (Netflix)</a:t>
            </a:r>
            <a:endParaRPr lang="el-GR" dirty="0"/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2B6A1FA5-4D03-44BD-8425-0EA6C38965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623270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>
                <a:solidFill>
                  <a:srgbClr val="000000"/>
                </a:solidFill>
              </a:rPr>
              <a:t>1999: </a:t>
            </a:r>
            <a:r>
              <a:rPr lang="en-US" dirty="0" err="1">
                <a:solidFill>
                  <a:srgbClr val="000000"/>
                </a:solidFill>
              </a:rPr>
              <a:t>μηνι</a:t>
            </a:r>
            <a:r>
              <a:rPr lang="en-US" dirty="0">
                <a:solidFill>
                  <a:srgbClr val="000000"/>
                </a:solidFill>
              </a:rPr>
              <a:t>αίες συνδρομές, αποστολή DVDs με courier, προτάσεις για νέες ταινίες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rgbClr val="000000"/>
                </a:solidFill>
              </a:rPr>
              <a:t>2007: Video on demand </a:t>
            </a:r>
            <a:r>
              <a:rPr lang="en-US" dirty="0" err="1">
                <a:solidFill>
                  <a:srgbClr val="000000"/>
                </a:solidFill>
              </a:rPr>
              <a:t>μέσω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του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δι</a:t>
            </a:r>
            <a:r>
              <a:rPr lang="en-US" dirty="0">
                <a:solidFill>
                  <a:srgbClr val="000000"/>
                </a:solidFill>
              </a:rPr>
              <a:t>αδικτύου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rgbClr val="000000"/>
                </a:solidFill>
              </a:rPr>
              <a:t>2009: Netflix prize ($1.000.000)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rgbClr val="000000"/>
                </a:solidFill>
              </a:rPr>
              <a:t>2013: Παρα</a:t>
            </a:r>
            <a:r>
              <a:rPr lang="en-US" dirty="0" err="1">
                <a:solidFill>
                  <a:srgbClr val="000000"/>
                </a:solidFill>
              </a:rPr>
              <a:t>γωγή</a:t>
            </a:r>
            <a:r>
              <a:rPr lang="en-US" dirty="0">
                <a:solidFill>
                  <a:srgbClr val="000000"/>
                </a:solidFill>
              </a:rPr>
              <a:t> π</a:t>
            </a:r>
            <a:r>
              <a:rPr lang="en-US" dirty="0" err="1">
                <a:solidFill>
                  <a:srgbClr val="000000"/>
                </a:solidFill>
              </a:rPr>
              <a:t>εριεχομένου</a:t>
            </a:r>
            <a:r>
              <a:rPr lang="en-US" dirty="0">
                <a:solidFill>
                  <a:srgbClr val="000000"/>
                </a:solidFill>
              </a:rPr>
              <a:t>, </a:t>
            </a:r>
            <a:r>
              <a:rPr lang="en-US" dirty="0" err="1">
                <a:solidFill>
                  <a:srgbClr val="000000"/>
                </a:solidFill>
              </a:rPr>
              <a:t>σειρά</a:t>
            </a:r>
            <a:r>
              <a:rPr lang="en-US" dirty="0">
                <a:solidFill>
                  <a:srgbClr val="000000"/>
                </a:solidFill>
              </a:rPr>
              <a:t> House of Cards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rgbClr val="000000"/>
                </a:solidFill>
              </a:rPr>
              <a:t>2016: Παρα</a:t>
            </a:r>
            <a:r>
              <a:rPr lang="en-US" dirty="0" err="1">
                <a:solidFill>
                  <a:srgbClr val="000000"/>
                </a:solidFill>
              </a:rPr>
              <a:t>γωγή</a:t>
            </a:r>
            <a:r>
              <a:rPr lang="en-US" dirty="0">
                <a:solidFill>
                  <a:srgbClr val="000000"/>
                </a:solidFill>
              </a:rPr>
              <a:t> 126 </a:t>
            </a:r>
            <a:r>
              <a:rPr lang="en-US" dirty="0" err="1">
                <a:solidFill>
                  <a:srgbClr val="000000"/>
                </a:solidFill>
              </a:rPr>
              <a:t>σειρών</a:t>
            </a:r>
            <a:endParaRPr lang="en-US" dirty="0">
              <a:solidFill>
                <a:srgbClr val="000000"/>
              </a:solidFill>
            </a:endParaRP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rgbClr val="000000"/>
                </a:solidFill>
              </a:rPr>
              <a:t>2019: 137 </a:t>
            </a:r>
            <a:r>
              <a:rPr lang="en-US" dirty="0" err="1">
                <a:solidFill>
                  <a:srgbClr val="000000"/>
                </a:solidFill>
              </a:rPr>
              <a:t>εκ</a:t>
            </a:r>
            <a:r>
              <a:rPr lang="en-US" dirty="0">
                <a:solidFill>
                  <a:srgbClr val="000000"/>
                </a:solidFill>
              </a:rPr>
              <a:t>ατομμύρια συνδρομητές (</a:t>
            </a:r>
            <a:r>
              <a:rPr lang="el-GR" dirty="0">
                <a:solidFill>
                  <a:srgbClr val="000000"/>
                </a:solidFill>
              </a:rPr>
              <a:t>με πληρωμή</a:t>
            </a:r>
            <a:r>
              <a:rPr lang="en-US" dirty="0">
                <a:solidFill>
                  <a:srgbClr val="000000"/>
                </a:solidFill>
              </a:rPr>
              <a:t>)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rgbClr val="000000"/>
                </a:solidFill>
              </a:rPr>
              <a:t>2021(A</a:t>
            </a:r>
            <a:r>
              <a:rPr lang="el-GR" dirty="0" err="1">
                <a:solidFill>
                  <a:srgbClr val="000000"/>
                </a:solidFill>
              </a:rPr>
              <a:t>πρίλιος</a:t>
            </a:r>
            <a:r>
              <a:rPr lang="en-US" dirty="0">
                <a:solidFill>
                  <a:srgbClr val="000000"/>
                </a:solidFill>
              </a:rPr>
              <a:t>)</a:t>
            </a:r>
            <a:r>
              <a:rPr lang="el-GR" dirty="0">
                <a:solidFill>
                  <a:srgbClr val="000000"/>
                </a:solidFill>
              </a:rPr>
              <a:t>: 208 </a:t>
            </a:r>
            <a:r>
              <a:rPr lang="en-US" dirty="0" err="1">
                <a:solidFill>
                  <a:srgbClr val="000000"/>
                </a:solidFill>
              </a:rPr>
              <a:t>εκ</a:t>
            </a:r>
            <a:r>
              <a:rPr lang="en-US" dirty="0">
                <a:solidFill>
                  <a:srgbClr val="000000"/>
                </a:solidFill>
              </a:rPr>
              <a:t>ατομμύρια συνδρομητές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rgbClr val="000000"/>
                </a:solidFill>
              </a:rPr>
              <a:t>2022(</a:t>
            </a:r>
            <a:r>
              <a:rPr lang="el-GR" dirty="0">
                <a:solidFill>
                  <a:srgbClr val="000000"/>
                </a:solidFill>
              </a:rPr>
              <a:t>Μάρτιος</a:t>
            </a:r>
            <a:r>
              <a:rPr lang="en-US" dirty="0">
                <a:solidFill>
                  <a:srgbClr val="000000"/>
                </a:solidFill>
              </a:rPr>
              <a:t>)</a:t>
            </a:r>
            <a:r>
              <a:rPr lang="el-GR" dirty="0">
                <a:solidFill>
                  <a:srgbClr val="000000"/>
                </a:solidFill>
              </a:rPr>
              <a:t>: 222 </a:t>
            </a:r>
            <a:r>
              <a:rPr lang="en-US" dirty="0" err="1">
                <a:solidFill>
                  <a:srgbClr val="000000"/>
                </a:solidFill>
              </a:rPr>
              <a:t>εκ</a:t>
            </a:r>
            <a:r>
              <a:rPr lang="en-US" dirty="0">
                <a:solidFill>
                  <a:srgbClr val="000000"/>
                </a:solidFill>
              </a:rPr>
              <a:t>α</a:t>
            </a:r>
            <a:r>
              <a:rPr lang="en-US" dirty="0" err="1">
                <a:solidFill>
                  <a:srgbClr val="000000"/>
                </a:solidFill>
              </a:rPr>
              <a:t>τομμύρι</a:t>
            </a:r>
            <a:r>
              <a:rPr lang="en-US" dirty="0">
                <a:solidFill>
                  <a:srgbClr val="000000"/>
                </a:solidFill>
              </a:rPr>
              <a:t>α </a:t>
            </a:r>
            <a:r>
              <a:rPr lang="en-US" dirty="0" err="1">
                <a:solidFill>
                  <a:srgbClr val="000000"/>
                </a:solidFill>
              </a:rPr>
              <a:t>συνδρομητές</a:t>
            </a:r>
            <a:endParaRPr lang="en-US" dirty="0">
              <a:solidFill>
                <a:srgbClr val="000000"/>
              </a:solidFill>
            </a:endParaRP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rgbClr val="000000"/>
                </a:solidFill>
              </a:rPr>
              <a:t>2023(</a:t>
            </a:r>
            <a:r>
              <a:rPr lang="el-GR" dirty="0">
                <a:solidFill>
                  <a:srgbClr val="000000"/>
                </a:solidFill>
              </a:rPr>
              <a:t>Οκτώβριος</a:t>
            </a:r>
            <a:r>
              <a:rPr lang="en-US" dirty="0">
                <a:solidFill>
                  <a:srgbClr val="000000"/>
                </a:solidFill>
              </a:rPr>
              <a:t>)</a:t>
            </a:r>
            <a:r>
              <a:rPr lang="el-GR" dirty="0">
                <a:solidFill>
                  <a:srgbClr val="000000"/>
                </a:solidFill>
              </a:rPr>
              <a:t>: 247 </a:t>
            </a:r>
            <a:r>
              <a:rPr lang="en-US" dirty="0" err="1">
                <a:solidFill>
                  <a:srgbClr val="000000"/>
                </a:solidFill>
              </a:rPr>
              <a:t>εκ</a:t>
            </a:r>
            <a:r>
              <a:rPr lang="en-US" dirty="0">
                <a:solidFill>
                  <a:srgbClr val="000000"/>
                </a:solidFill>
              </a:rPr>
              <a:t>α</a:t>
            </a:r>
            <a:r>
              <a:rPr lang="en-US" dirty="0" err="1">
                <a:solidFill>
                  <a:srgbClr val="000000"/>
                </a:solidFill>
              </a:rPr>
              <a:t>τομμύρι</a:t>
            </a:r>
            <a:r>
              <a:rPr lang="en-US" dirty="0">
                <a:solidFill>
                  <a:srgbClr val="000000"/>
                </a:solidFill>
              </a:rPr>
              <a:t>α </a:t>
            </a:r>
            <a:r>
              <a:rPr lang="en-US" dirty="0" err="1">
                <a:solidFill>
                  <a:srgbClr val="000000"/>
                </a:solidFill>
              </a:rPr>
              <a:t>συνδρομητές</a:t>
            </a:r>
            <a:endParaRPr lang="en-US" dirty="0">
              <a:solidFill>
                <a:srgbClr val="000000"/>
              </a:solidFill>
            </a:endParaRPr>
          </a:p>
          <a:p>
            <a:pPr>
              <a:lnSpc>
                <a:spcPct val="120000"/>
              </a:lnSpc>
            </a:pPr>
            <a:endParaRPr lang="el-GR" dirty="0"/>
          </a:p>
        </p:txBody>
      </p:sp>
      <p:pic>
        <p:nvPicPr>
          <p:cNvPr id="6" name="Picture 8" descr="https://upload.wikimedia.org/wikipedia/commons/thumb/0/09/Netflix_area.svg/1920px-Netflix_area.svg.png">
            <a:extLst>
              <a:ext uri="{FF2B5EF4-FFF2-40B4-BE49-F238E27FC236}">
                <a16:creationId xmlns:a16="http://schemas.microsoft.com/office/drawing/2014/main" id="{F17F347A-D8EC-4884-A26C-62B52E0CD09C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 bwMode="auto">
          <a:xfrm>
            <a:off x="6681323" y="1653906"/>
            <a:ext cx="4672477" cy="2399511"/>
          </a:xfrm>
          <a:custGeom>
            <a:avLst/>
            <a:gdLst>
              <a:gd name="connsiteX0" fmla="*/ 21954 w 3674754"/>
              <a:gd name="connsiteY0" fmla="*/ 0 h 2106932"/>
              <a:gd name="connsiteX1" fmla="*/ 3652800 w 3674754"/>
              <a:gd name="connsiteY1" fmla="*/ 0 h 2106932"/>
              <a:gd name="connsiteX2" fmla="*/ 3665268 w 3674754"/>
              <a:gd name="connsiteY2" fmla="*/ 81694 h 2106932"/>
              <a:gd name="connsiteX3" fmla="*/ 3674754 w 3674754"/>
              <a:gd name="connsiteY3" fmla="*/ 269555 h 2106932"/>
              <a:gd name="connsiteX4" fmla="*/ 1837377 w 3674754"/>
              <a:gd name="connsiteY4" fmla="*/ 2106932 h 2106932"/>
              <a:gd name="connsiteX5" fmla="*/ 0 w 3674754"/>
              <a:gd name="connsiteY5" fmla="*/ 269555 h 2106932"/>
              <a:gd name="connsiteX6" fmla="*/ 9486 w 3674754"/>
              <a:gd name="connsiteY6" fmla="*/ 81694 h 2106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74754" h="2106932">
                <a:moveTo>
                  <a:pt x="21954" y="0"/>
                </a:moveTo>
                <a:lnTo>
                  <a:pt x="3652800" y="0"/>
                </a:lnTo>
                <a:lnTo>
                  <a:pt x="3665268" y="81694"/>
                </a:lnTo>
                <a:cubicBezTo>
                  <a:pt x="3671541" y="143461"/>
                  <a:pt x="3674754" y="206133"/>
                  <a:pt x="3674754" y="269555"/>
                </a:cubicBezTo>
                <a:cubicBezTo>
                  <a:pt x="3674754" y="1284311"/>
                  <a:pt x="2852132" y="2106932"/>
                  <a:pt x="1837377" y="2106932"/>
                </a:cubicBezTo>
                <a:cubicBezTo>
                  <a:pt x="822622" y="2106932"/>
                  <a:pt x="0" y="1284311"/>
                  <a:pt x="0" y="269555"/>
                </a:cubicBezTo>
                <a:cubicBezTo>
                  <a:pt x="0" y="206133"/>
                  <a:pt x="3214" y="143461"/>
                  <a:pt x="9486" y="81694"/>
                </a:cubicBezTo>
                <a:close/>
              </a:path>
            </a:pathLst>
          </a:cu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Θέση αριθμού διαφάνειας 4">
            <a:extLst>
              <a:ext uri="{FF2B5EF4-FFF2-40B4-BE49-F238E27FC236}">
                <a16:creationId xmlns:a16="http://schemas.microsoft.com/office/drawing/2014/main" id="{A449D939-7058-4637-B65B-A4A73D4132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E60E1-BD01-463C-B364-8C66B5F5BFB7}" type="slidenum">
              <a:rPr lang="el-GR" smtClean="0"/>
              <a:t>6</a:t>
            </a:fld>
            <a:endParaRPr lang="el-GR"/>
          </a:p>
        </p:txBody>
      </p:sp>
      <p:sp>
        <p:nvSpPr>
          <p:cNvPr id="7" name="Ορθογώνιο 6">
            <a:extLst>
              <a:ext uri="{FF2B5EF4-FFF2-40B4-BE49-F238E27FC236}">
                <a16:creationId xmlns:a16="http://schemas.microsoft.com/office/drawing/2014/main" id="{BAB02401-5E88-475D-A9D8-756CD1F1CC5E}"/>
              </a:ext>
            </a:extLst>
          </p:cNvPr>
          <p:cNvSpPr/>
          <p:nvPr/>
        </p:nvSpPr>
        <p:spPr>
          <a:xfrm>
            <a:off x="7852945" y="6094740"/>
            <a:ext cx="248337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1100" dirty="0">
                <a:hlinkClick r:id="rId4"/>
              </a:rPr>
              <a:t>https://finance.yahoo.com/quote/NFLX</a:t>
            </a:r>
            <a:r>
              <a:rPr lang="en-US" sz="1100" dirty="0"/>
              <a:t> </a:t>
            </a:r>
            <a:endParaRPr lang="el-GR" sz="1100" dirty="0"/>
          </a:p>
        </p:txBody>
      </p:sp>
      <p:pic>
        <p:nvPicPr>
          <p:cNvPr id="2050" name="Picture 2" descr="Infographic: Netflix Fails to Halt the Subscriber Additions Decline | Statista">
            <a:extLst>
              <a:ext uri="{FF2B5EF4-FFF2-40B4-BE49-F238E27FC236}">
                <a16:creationId xmlns:a16="http://schemas.microsoft.com/office/drawing/2014/main" id="{2C6B89B0-A16A-4189-8A79-BFCC316FEF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2175" y="4030052"/>
            <a:ext cx="2064912" cy="2064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779691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0F30095F-AA82-4F27-A622-FCD2652ACA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243013"/>
            <a:ext cx="3855720" cy="4371974"/>
          </a:xfrm>
        </p:spPr>
        <p:txBody>
          <a:bodyPr>
            <a:normAutofit/>
          </a:bodyPr>
          <a:lstStyle/>
          <a:p>
            <a:r>
              <a:rPr lang="en-US" dirty="0"/>
              <a:t>Apache Spark</a:t>
            </a:r>
            <a:br>
              <a:rPr lang="en-US" dirty="0"/>
            </a:br>
            <a:r>
              <a:rPr lang="en-US" sz="2000" dirty="0"/>
              <a:t>“A </a:t>
            </a:r>
            <a:r>
              <a:rPr lang="en-US" sz="2000" b="1" dirty="0"/>
              <a:t>unified</a:t>
            </a:r>
            <a:r>
              <a:rPr lang="en-US" sz="2000" dirty="0"/>
              <a:t> </a:t>
            </a:r>
            <a:r>
              <a:rPr lang="en-US" sz="2000" b="1" dirty="0"/>
              <a:t>computing engine</a:t>
            </a:r>
            <a:r>
              <a:rPr lang="en-US" sz="2000" dirty="0"/>
              <a:t> and a set of </a:t>
            </a:r>
            <a:r>
              <a:rPr lang="en-US" sz="2000" b="1" dirty="0"/>
              <a:t>libraries</a:t>
            </a:r>
            <a:r>
              <a:rPr lang="en-US" sz="2000" dirty="0"/>
              <a:t> for big data”</a:t>
            </a:r>
            <a:endParaRPr lang="el-GR" sz="2000" dirty="0"/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46604E55-53C6-49BB-9E3E-4E34477A3D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72200" y="804672"/>
            <a:ext cx="5221224" cy="5230368"/>
          </a:xfrm>
        </p:spPr>
        <p:txBody>
          <a:bodyPr anchor="ctr">
            <a:normAutofit fontScale="92500"/>
          </a:bodyPr>
          <a:lstStyle/>
          <a:p>
            <a:r>
              <a:rPr lang="en-US" sz="2200" b="1" dirty="0"/>
              <a:t>Unified</a:t>
            </a:r>
            <a:r>
              <a:rPr lang="en-US" sz="2200" dirty="0"/>
              <a:t>: </a:t>
            </a:r>
            <a:r>
              <a:rPr lang="el-GR" sz="2200" dirty="0"/>
              <a:t>Επιτρέπει τη φόρτωση και επεξεργασία δεδομένων με ενοποιημένο </a:t>
            </a:r>
            <a:r>
              <a:rPr lang="en-US" sz="2200" dirty="0"/>
              <a:t>API</a:t>
            </a:r>
            <a:r>
              <a:rPr lang="el-GR" sz="2200" dirty="0"/>
              <a:t>, εύκολο στην κατανόηση</a:t>
            </a:r>
            <a:r>
              <a:rPr lang="en-US" sz="2200" dirty="0"/>
              <a:t>, </a:t>
            </a:r>
            <a:r>
              <a:rPr lang="el-GR" sz="2200" dirty="0"/>
              <a:t>π.χ. </a:t>
            </a:r>
          </a:p>
          <a:p>
            <a:pPr marL="800100" lvl="1" indent="-342900">
              <a:buFont typeface="+mj-lt"/>
              <a:buAutoNum type="alphaLcParenR"/>
            </a:pPr>
            <a:r>
              <a:rPr lang="el-GR" sz="1800" dirty="0"/>
              <a:t>φόρτωση δεδομένων χρησιμοποιώντας ένα </a:t>
            </a:r>
            <a:r>
              <a:rPr lang="en-US" sz="1800" dirty="0"/>
              <a:t>SQL </a:t>
            </a:r>
            <a:r>
              <a:rPr lang="el-GR" sz="1800" dirty="0"/>
              <a:t>ερώτημα</a:t>
            </a:r>
          </a:p>
          <a:p>
            <a:pPr marL="800100" lvl="1" indent="-342900">
              <a:buFont typeface="+mj-lt"/>
              <a:buAutoNum type="alphaLcParenR"/>
            </a:pPr>
            <a:r>
              <a:rPr lang="el-GR" sz="1800" dirty="0"/>
              <a:t>προώθηση των δεδομένων σε μοντέλο μηχανικής μάθησης </a:t>
            </a:r>
          </a:p>
          <a:p>
            <a:pPr marL="800100" lvl="1" indent="-342900">
              <a:buFont typeface="+mj-lt"/>
              <a:buAutoNum type="alphaLcParenR"/>
            </a:pPr>
            <a:r>
              <a:rPr lang="el-GR" sz="1800" dirty="0">
                <a:sym typeface="Wingdings" panose="05000000000000000000" pitchFamily="2" charset="2"/>
              </a:rPr>
              <a:t>αποθήκευση αποτελεσμάτων σε κάποια επιθυμητή μορφή </a:t>
            </a:r>
            <a:endParaRPr lang="en-US" sz="1800" dirty="0">
              <a:sym typeface="Wingdings" panose="05000000000000000000" pitchFamily="2" charset="2"/>
            </a:endParaRPr>
          </a:p>
          <a:p>
            <a:r>
              <a:rPr lang="en-US" sz="2200" b="1" dirty="0">
                <a:sym typeface="Wingdings" panose="05000000000000000000" pitchFamily="2" charset="2"/>
              </a:rPr>
              <a:t>Computing Engine</a:t>
            </a:r>
            <a:r>
              <a:rPr lang="en-US" sz="2200" dirty="0">
                <a:sym typeface="Wingdings" panose="05000000000000000000" pitchFamily="2" charset="2"/>
              </a:rPr>
              <a:t>: To Apache Spark </a:t>
            </a:r>
            <a:r>
              <a:rPr lang="el-GR" sz="2200" dirty="0">
                <a:sym typeface="Wingdings" panose="05000000000000000000" pitchFamily="2" charset="2"/>
              </a:rPr>
              <a:t>εστιάζει στη φόρτωση δεδομένων από συστήματα αποθήκευσης και στην εκτέλεση υπολογισμών στα δεδομένα όπου αυτά βρίσκονται (δεν αποτελεί το ίδιο λογισμικό αποθήκευσης δεδομένων)</a:t>
            </a:r>
          </a:p>
          <a:p>
            <a:r>
              <a:rPr lang="en-US" sz="2200" b="1" dirty="0">
                <a:sym typeface="Wingdings" panose="05000000000000000000" pitchFamily="2" charset="2"/>
              </a:rPr>
              <a:t>Libraries</a:t>
            </a:r>
            <a:r>
              <a:rPr lang="en-US" sz="2200" dirty="0">
                <a:sym typeface="Wingdings" panose="05000000000000000000" pitchFamily="2" charset="2"/>
              </a:rPr>
              <a:t>: </a:t>
            </a:r>
            <a:r>
              <a:rPr lang="el-GR" sz="2200" dirty="0">
                <a:sym typeface="Wingdings" panose="05000000000000000000" pitchFamily="2" charset="2"/>
              </a:rPr>
              <a:t>Παρέχει </a:t>
            </a:r>
            <a:r>
              <a:rPr lang="en-US" sz="2200" dirty="0">
                <a:sym typeface="Wingdings" panose="05000000000000000000" pitchFamily="2" charset="2"/>
              </a:rPr>
              <a:t>API </a:t>
            </a:r>
            <a:r>
              <a:rPr lang="el-GR" sz="2200" dirty="0">
                <a:sym typeface="Wingdings" panose="05000000000000000000" pitchFamily="2" charset="2"/>
              </a:rPr>
              <a:t>που εξυπηρετεί συχνές εργασίες ανάλυσης δεδομένων (περιέχει </a:t>
            </a:r>
            <a:r>
              <a:rPr lang="en-US" sz="2200" dirty="0">
                <a:sym typeface="Wingdings" panose="05000000000000000000" pitchFamily="2" charset="2"/>
              </a:rPr>
              <a:t>standard libraries </a:t>
            </a:r>
            <a:r>
              <a:rPr lang="el-GR" sz="2200" dirty="0">
                <a:sym typeface="Wingdings" panose="05000000000000000000" pitchFamily="2" charset="2"/>
              </a:rPr>
              <a:t>&amp;</a:t>
            </a:r>
            <a:r>
              <a:rPr lang="en-US" sz="2200" dirty="0">
                <a:sym typeface="Wingdings" panose="05000000000000000000" pitchFamily="2" charset="2"/>
              </a:rPr>
              <a:t> 3</a:t>
            </a:r>
            <a:r>
              <a:rPr lang="en-US" sz="2200" baseline="30000" dirty="0">
                <a:sym typeface="Wingdings" panose="05000000000000000000" pitchFamily="2" charset="2"/>
              </a:rPr>
              <a:t>rd</a:t>
            </a:r>
            <a:r>
              <a:rPr lang="en-US" sz="2200" dirty="0">
                <a:sym typeface="Wingdings" panose="05000000000000000000" pitchFamily="2" charset="2"/>
              </a:rPr>
              <a:t> party libraries</a:t>
            </a:r>
            <a:r>
              <a:rPr lang="el-GR" sz="2200" dirty="0">
                <a:sym typeface="Wingdings" panose="05000000000000000000" pitchFamily="2" charset="2"/>
              </a:rPr>
              <a:t>)</a:t>
            </a:r>
            <a:endParaRPr lang="el-GR" sz="2200" dirty="0"/>
          </a:p>
        </p:txBody>
      </p:sp>
      <p:sp>
        <p:nvSpPr>
          <p:cNvPr id="4" name="Θέση αριθμού διαφάνειας 3">
            <a:extLst>
              <a:ext uri="{FF2B5EF4-FFF2-40B4-BE49-F238E27FC236}">
                <a16:creationId xmlns:a16="http://schemas.microsoft.com/office/drawing/2014/main" id="{79B55BB5-1CCB-EBDA-5E0E-D601DA4E8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02072-C902-4FDA-8BD1-381B3038CE66}" type="slidenum">
              <a:rPr lang="el-GR" smtClean="0"/>
              <a:t>60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53643332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Stack </a:t>
            </a:r>
            <a:r>
              <a:rPr lang="el-GR" dirty="0"/>
              <a:t>του </a:t>
            </a:r>
            <a:r>
              <a:rPr lang="en-US" dirty="0"/>
              <a:t>Apache Spark</a:t>
            </a:r>
            <a:endParaRPr lang="el-GR" dirty="0"/>
          </a:p>
        </p:txBody>
      </p:sp>
      <p:sp>
        <p:nvSpPr>
          <p:cNvPr id="5" name="Θέση περιεχομένου 4"/>
          <p:cNvSpPr>
            <a:spLocks noGrp="1"/>
          </p:cNvSpPr>
          <p:nvPr>
            <p:ph sz="half" idx="1"/>
          </p:nvPr>
        </p:nvSpPr>
        <p:spPr/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en-US" b="1" dirty="0"/>
              <a:t>Spark SQL</a:t>
            </a:r>
            <a:r>
              <a:rPr lang="en-US" dirty="0"/>
              <a:t>: </a:t>
            </a:r>
            <a:r>
              <a:rPr lang="el-GR" dirty="0"/>
              <a:t>πρόσβαση σε δομημένα δεδομένα – συμβατότητα με </a:t>
            </a:r>
            <a:r>
              <a:rPr lang="en-US" dirty="0" err="1"/>
              <a:t>HiveQL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b="1" dirty="0"/>
              <a:t>Spark Streaming</a:t>
            </a:r>
            <a:r>
              <a:rPr lang="en-US" dirty="0"/>
              <a:t>: fault tolerant </a:t>
            </a:r>
            <a:r>
              <a:rPr lang="el-GR" dirty="0"/>
              <a:t>χειρισμός </a:t>
            </a:r>
            <a:r>
              <a:rPr lang="en-US" dirty="0"/>
              <a:t>data</a:t>
            </a:r>
            <a:r>
              <a:rPr lang="el-GR" dirty="0"/>
              <a:t> </a:t>
            </a:r>
            <a:r>
              <a:rPr lang="en-US" dirty="0"/>
              <a:t>streams (Flume, Kafka,…)</a:t>
            </a:r>
          </a:p>
          <a:p>
            <a:pPr>
              <a:lnSpc>
                <a:spcPct val="120000"/>
              </a:lnSpc>
            </a:pPr>
            <a:r>
              <a:rPr lang="en-US" b="1" dirty="0" err="1"/>
              <a:t>MLlib</a:t>
            </a:r>
            <a:r>
              <a:rPr lang="en-US" dirty="0"/>
              <a:t>:</a:t>
            </a:r>
            <a:r>
              <a:rPr lang="el-GR" dirty="0"/>
              <a:t> έλεγχος υποθέσεων</a:t>
            </a:r>
            <a:r>
              <a:rPr lang="en-US" dirty="0"/>
              <a:t>, </a:t>
            </a:r>
            <a:r>
              <a:rPr lang="el-GR" dirty="0"/>
              <a:t>κατηγοριοποίηση, παλινδρόμηση</a:t>
            </a:r>
            <a:r>
              <a:rPr lang="en-US" dirty="0"/>
              <a:t>, </a:t>
            </a:r>
            <a:r>
              <a:rPr lang="el-GR" dirty="0" err="1"/>
              <a:t>συσταδοποίηση</a:t>
            </a:r>
            <a:r>
              <a:rPr lang="en-US" dirty="0"/>
              <a:t>, </a:t>
            </a:r>
            <a:r>
              <a:rPr lang="el-GR" dirty="0"/>
              <a:t>ανάλυση κύριων συνιστωσών</a:t>
            </a:r>
            <a:r>
              <a:rPr lang="en-US" dirty="0"/>
              <a:t> </a:t>
            </a:r>
            <a:r>
              <a:rPr lang="el-GR" dirty="0"/>
              <a:t>κ.α.</a:t>
            </a:r>
          </a:p>
          <a:p>
            <a:pPr>
              <a:lnSpc>
                <a:spcPct val="120000"/>
              </a:lnSpc>
            </a:pPr>
            <a:r>
              <a:rPr lang="en-US" b="1" dirty="0" err="1"/>
              <a:t>GraphX</a:t>
            </a:r>
            <a:r>
              <a:rPr lang="en-US" dirty="0"/>
              <a:t>: </a:t>
            </a:r>
            <a:r>
              <a:rPr lang="el-GR" dirty="0"/>
              <a:t>ανάλυση γραφημάτων (π.χ. </a:t>
            </a:r>
            <a:r>
              <a:rPr lang="en-US" dirty="0" err="1"/>
              <a:t>pagerank</a:t>
            </a:r>
            <a:r>
              <a:rPr lang="el-GR" dirty="0"/>
              <a:t>), μέσω του </a:t>
            </a:r>
            <a:r>
              <a:rPr lang="en-US" dirty="0" err="1"/>
              <a:t>Pregel</a:t>
            </a:r>
            <a:r>
              <a:rPr lang="en-US" dirty="0"/>
              <a:t> API</a:t>
            </a:r>
            <a:endParaRPr lang="el-GR" dirty="0"/>
          </a:p>
        </p:txBody>
      </p:sp>
      <p:sp>
        <p:nvSpPr>
          <p:cNvPr id="3" name="Θέση αριθμού διαφάνειας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CA47B-BB17-47C7-9E60-64B1219A2C73}" type="slidenum">
              <a:rPr lang="el-GR" smtClean="0"/>
              <a:t>61</a:t>
            </a:fld>
            <a:endParaRPr lang="el-GR" dirty="0"/>
          </a:p>
        </p:txBody>
      </p:sp>
      <p:pic>
        <p:nvPicPr>
          <p:cNvPr id="6" name="Picture 2" descr="http://spark.apache.org/images/spark-logo-trademark.png">
            <a:extLst>
              <a:ext uri="{FF2B5EF4-FFF2-40B4-BE49-F238E27FC236}">
                <a16:creationId xmlns:a16="http://schemas.microsoft.com/office/drawing/2014/main" id="{32E5C28F-6AB3-46C3-A075-1BF8E1F37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6325" y="530035"/>
            <a:ext cx="2571750" cy="1304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Θέση περιεχομένου 10">
            <a:extLst>
              <a:ext uri="{FF2B5EF4-FFF2-40B4-BE49-F238E27FC236}">
                <a16:creationId xmlns:a16="http://schemas.microsoft.com/office/drawing/2014/main" id="{BE2D7972-CDE0-CEC9-4D5B-5868DEB9862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903366" y="2532977"/>
            <a:ext cx="6108192" cy="3136332"/>
          </a:xfrm>
        </p:spPr>
      </p:pic>
    </p:spTree>
    <p:extLst>
      <p:ext uri="{BB962C8B-B14F-4D97-AF65-F5344CB8AC3E}">
        <p14:creationId xmlns:p14="http://schemas.microsoft.com/office/powerpoint/2010/main" val="319339139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287CD36C-0906-4283-BFB1-66C568AB67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</a:t>
            </a:r>
            <a:r>
              <a:rPr lang="el-GR" dirty="0"/>
              <a:t> εφαρμογή</a:t>
            </a:r>
          </a:p>
        </p:txBody>
      </p:sp>
      <p:sp>
        <p:nvSpPr>
          <p:cNvPr id="4" name="Ορθογώνιο 3">
            <a:extLst>
              <a:ext uri="{FF2B5EF4-FFF2-40B4-BE49-F238E27FC236}">
                <a16:creationId xmlns:a16="http://schemas.microsoft.com/office/drawing/2014/main" id="{7BA39FF7-965D-4810-93AA-E1FF24E78F91}"/>
              </a:ext>
            </a:extLst>
          </p:cNvPr>
          <p:cNvSpPr/>
          <p:nvPr/>
        </p:nvSpPr>
        <p:spPr>
          <a:xfrm>
            <a:off x="1367161" y="3071674"/>
            <a:ext cx="2299317" cy="11896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Driver Program</a:t>
            </a:r>
            <a:endParaRPr lang="el-GR" dirty="0"/>
          </a:p>
        </p:txBody>
      </p:sp>
      <p:sp>
        <p:nvSpPr>
          <p:cNvPr id="5" name="Ορθογώνιο 4">
            <a:extLst>
              <a:ext uri="{FF2B5EF4-FFF2-40B4-BE49-F238E27FC236}">
                <a16:creationId xmlns:a16="http://schemas.microsoft.com/office/drawing/2014/main" id="{CDF368C2-CF7A-4981-965F-DE4D8310FEBE}"/>
              </a:ext>
            </a:extLst>
          </p:cNvPr>
          <p:cNvSpPr/>
          <p:nvPr/>
        </p:nvSpPr>
        <p:spPr>
          <a:xfrm>
            <a:off x="4573480" y="3071674"/>
            <a:ext cx="2299317" cy="11896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Cluster Manager</a:t>
            </a:r>
          </a:p>
          <a:p>
            <a:pPr algn="ctr"/>
            <a:r>
              <a:rPr lang="en-US" dirty="0"/>
              <a:t>(Spark’s standalone cluster manager, YARN, Mesos)</a:t>
            </a:r>
            <a:endParaRPr lang="el-GR" dirty="0"/>
          </a:p>
        </p:txBody>
      </p:sp>
      <p:cxnSp>
        <p:nvCxnSpPr>
          <p:cNvPr id="7" name="Ευθύγραμμο βέλος σύνδεσης 6">
            <a:extLst>
              <a:ext uri="{FF2B5EF4-FFF2-40B4-BE49-F238E27FC236}">
                <a16:creationId xmlns:a16="http://schemas.microsoft.com/office/drawing/2014/main" id="{F0C0E94C-C14D-4095-82E9-55D018D5208D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3666478" y="3666478"/>
            <a:ext cx="90700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Ορθογώνιο 7">
            <a:extLst>
              <a:ext uri="{FF2B5EF4-FFF2-40B4-BE49-F238E27FC236}">
                <a16:creationId xmlns:a16="http://schemas.microsoft.com/office/drawing/2014/main" id="{48BE867C-96CA-4513-91CD-BD89586B3899}"/>
              </a:ext>
            </a:extLst>
          </p:cNvPr>
          <p:cNvSpPr/>
          <p:nvPr/>
        </p:nvSpPr>
        <p:spPr>
          <a:xfrm>
            <a:off x="8427869" y="1288742"/>
            <a:ext cx="2299317" cy="11896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Executor</a:t>
            </a:r>
          </a:p>
        </p:txBody>
      </p:sp>
      <p:sp>
        <p:nvSpPr>
          <p:cNvPr id="9" name="Ορθογώνιο 8">
            <a:extLst>
              <a:ext uri="{FF2B5EF4-FFF2-40B4-BE49-F238E27FC236}">
                <a16:creationId xmlns:a16="http://schemas.microsoft.com/office/drawing/2014/main" id="{3132D618-ED7C-47D4-81B0-8CE948B13A0A}"/>
              </a:ext>
            </a:extLst>
          </p:cNvPr>
          <p:cNvSpPr/>
          <p:nvPr/>
        </p:nvSpPr>
        <p:spPr>
          <a:xfrm>
            <a:off x="8427868" y="3071674"/>
            <a:ext cx="2299317" cy="11896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Executor</a:t>
            </a:r>
          </a:p>
        </p:txBody>
      </p:sp>
      <p:sp>
        <p:nvSpPr>
          <p:cNvPr id="10" name="Ορθογώνιο 9">
            <a:extLst>
              <a:ext uri="{FF2B5EF4-FFF2-40B4-BE49-F238E27FC236}">
                <a16:creationId xmlns:a16="http://schemas.microsoft.com/office/drawing/2014/main" id="{49BDDDB3-9150-43B0-A318-516FF3D3285B}"/>
              </a:ext>
            </a:extLst>
          </p:cNvPr>
          <p:cNvSpPr/>
          <p:nvPr/>
        </p:nvSpPr>
        <p:spPr>
          <a:xfrm>
            <a:off x="8427868" y="4665216"/>
            <a:ext cx="2299317" cy="11896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Executor</a:t>
            </a:r>
          </a:p>
        </p:txBody>
      </p:sp>
      <p:cxnSp>
        <p:nvCxnSpPr>
          <p:cNvPr id="11" name="Ευθύγραμμο βέλος σύνδεσης 10">
            <a:extLst>
              <a:ext uri="{FF2B5EF4-FFF2-40B4-BE49-F238E27FC236}">
                <a16:creationId xmlns:a16="http://schemas.microsoft.com/office/drawing/2014/main" id="{892D3254-C3EE-455A-806E-1C1F7A6C8C87}"/>
              </a:ext>
            </a:extLst>
          </p:cNvPr>
          <p:cNvCxnSpPr>
            <a:cxnSpLocks/>
            <a:stCxn id="5" idx="3"/>
            <a:endCxn id="8" idx="1"/>
          </p:cNvCxnSpPr>
          <p:nvPr/>
        </p:nvCxnSpPr>
        <p:spPr>
          <a:xfrm flipV="1">
            <a:off x="6872797" y="1883546"/>
            <a:ext cx="1555072" cy="178293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Ευθύγραμμο βέλος σύνδεσης 13">
            <a:extLst>
              <a:ext uri="{FF2B5EF4-FFF2-40B4-BE49-F238E27FC236}">
                <a16:creationId xmlns:a16="http://schemas.microsoft.com/office/drawing/2014/main" id="{CFB28BF8-B377-4FFD-AD19-CBEF9E830894}"/>
              </a:ext>
            </a:extLst>
          </p:cNvPr>
          <p:cNvCxnSpPr>
            <a:cxnSpLocks/>
            <a:stCxn id="5" idx="3"/>
            <a:endCxn id="9" idx="1"/>
          </p:cNvCxnSpPr>
          <p:nvPr/>
        </p:nvCxnSpPr>
        <p:spPr>
          <a:xfrm>
            <a:off x="6872797" y="3666478"/>
            <a:ext cx="155507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Ευθύγραμμο βέλος σύνδεσης 16">
            <a:extLst>
              <a:ext uri="{FF2B5EF4-FFF2-40B4-BE49-F238E27FC236}">
                <a16:creationId xmlns:a16="http://schemas.microsoft.com/office/drawing/2014/main" id="{B091C89F-7AD4-47F6-B3E9-0B421210AF7C}"/>
              </a:ext>
            </a:extLst>
          </p:cNvPr>
          <p:cNvCxnSpPr>
            <a:cxnSpLocks/>
            <a:stCxn id="5" idx="3"/>
            <a:endCxn id="10" idx="1"/>
          </p:cNvCxnSpPr>
          <p:nvPr/>
        </p:nvCxnSpPr>
        <p:spPr>
          <a:xfrm>
            <a:off x="6872797" y="3666478"/>
            <a:ext cx="1555071" cy="159354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Θέση αριθμού διαφάνειας 2">
            <a:extLst>
              <a:ext uri="{FF2B5EF4-FFF2-40B4-BE49-F238E27FC236}">
                <a16:creationId xmlns:a16="http://schemas.microsoft.com/office/drawing/2014/main" id="{8C214768-EDA1-9DF3-74E0-BA1ECC4A67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02072-C902-4FDA-8BD1-381B3038CE66}" type="slidenum">
              <a:rPr lang="el-GR" smtClean="0"/>
              <a:t>62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17297681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sz="2800" kern="1200" dirty="0" err="1">
                <a:latin typeface="+mj-lt"/>
                <a:ea typeface="+mj-ea"/>
                <a:cs typeface="+mj-cs"/>
              </a:rPr>
              <a:t>Γι</a:t>
            </a:r>
            <a:r>
              <a:rPr lang="en-US" sz="2800" kern="1200" dirty="0">
                <a:latin typeface="+mj-lt"/>
                <a:ea typeface="+mj-ea"/>
                <a:cs typeface="+mj-cs"/>
              </a:rPr>
              <a:t>α π</a:t>
            </a:r>
            <a:r>
              <a:rPr lang="en-US" sz="2800" kern="1200" dirty="0" err="1">
                <a:latin typeface="+mj-lt"/>
                <a:ea typeface="+mj-ea"/>
                <a:cs typeface="+mj-cs"/>
              </a:rPr>
              <a:t>οιες</a:t>
            </a:r>
            <a:r>
              <a:rPr lang="en-US" sz="2800" kern="1200" dirty="0">
                <a:latin typeface="+mj-lt"/>
                <a:ea typeface="+mj-ea"/>
                <a:cs typeface="+mj-cs"/>
              </a:rPr>
              <a:t> </a:t>
            </a:r>
            <a:r>
              <a:rPr lang="en-US" sz="2800" kern="1200" dirty="0" err="1">
                <a:latin typeface="+mj-lt"/>
                <a:ea typeface="+mj-ea"/>
                <a:cs typeface="+mj-cs"/>
              </a:rPr>
              <a:t>εφ</a:t>
            </a:r>
            <a:r>
              <a:rPr lang="en-US" sz="2800" kern="1200" dirty="0">
                <a:latin typeface="+mj-lt"/>
                <a:ea typeface="+mj-ea"/>
                <a:cs typeface="+mj-cs"/>
              </a:rPr>
              <a:t>α</a:t>
            </a:r>
            <a:r>
              <a:rPr lang="en-US" sz="2800" kern="1200" dirty="0" err="1">
                <a:latin typeface="+mj-lt"/>
                <a:ea typeface="+mj-ea"/>
                <a:cs typeface="+mj-cs"/>
              </a:rPr>
              <a:t>ρμογές</a:t>
            </a:r>
            <a:r>
              <a:rPr lang="en-US" sz="2800" kern="1200" dirty="0">
                <a:latin typeface="+mj-lt"/>
                <a:ea typeface="+mj-ea"/>
                <a:cs typeface="+mj-cs"/>
              </a:rPr>
              <a:t> </a:t>
            </a:r>
            <a:r>
              <a:rPr lang="en-US" sz="2800" kern="1200" dirty="0" err="1">
                <a:latin typeface="+mj-lt"/>
                <a:ea typeface="+mj-ea"/>
                <a:cs typeface="+mj-cs"/>
              </a:rPr>
              <a:t>είν</a:t>
            </a:r>
            <a:r>
              <a:rPr lang="en-US" sz="2800" kern="1200" dirty="0">
                <a:latin typeface="+mj-lt"/>
                <a:ea typeface="+mj-ea"/>
                <a:cs typeface="+mj-cs"/>
              </a:rPr>
              <a:t>α</a:t>
            </a:r>
            <a:r>
              <a:rPr lang="en-US" sz="2800" kern="1200" dirty="0" err="1">
                <a:latin typeface="+mj-lt"/>
                <a:ea typeface="+mj-ea"/>
                <a:cs typeface="+mj-cs"/>
              </a:rPr>
              <a:t>ι</a:t>
            </a:r>
            <a:r>
              <a:rPr lang="en-US" sz="2800" kern="1200" dirty="0">
                <a:latin typeface="+mj-lt"/>
                <a:ea typeface="+mj-ea"/>
                <a:cs typeface="+mj-cs"/>
              </a:rPr>
              <a:t> </a:t>
            </a:r>
            <a:r>
              <a:rPr lang="en-US" sz="2800" kern="1200" dirty="0" err="1">
                <a:latin typeface="+mj-lt"/>
                <a:ea typeface="+mj-ea"/>
                <a:cs typeface="+mj-cs"/>
              </a:rPr>
              <a:t>κ</a:t>
            </a:r>
            <a:r>
              <a:rPr lang="en-US" sz="2800" kern="1200" dirty="0">
                <a:latin typeface="+mj-lt"/>
                <a:ea typeface="+mj-ea"/>
                <a:cs typeface="+mj-cs"/>
              </a:rPr>
              <a:t>α</a:t>
            </a:r>
            <a:r>
              <a:rPr lang="en-US" sz="2800" kern="1200" dirty="0" err="1">
                <a:latin typeface="+mj-lt"/>
                <a:ea typeface="+mj-ea"/>
                <a:cs typeface="+mj-cs"/>
              </a:rPr>
              <a:t>τάλληλο</a:t>
            </a:r>
            <a:r>
              <a:rPr lang="en-US" sz="2800" kern="1200" dirty="0">
                <a:latin typeface="+mj-lt"/>
                <a:ea typeface="+mj-ea"/>
                <a:cs typeface="+mj-cs"/>
              </a:rPr>
              <a:t> </a:t>
            </a:r>
            <a:r>
              <a:rPr lang="en-US" sz="2800" kern="1200" dirty="0" err="1">
                <a:latin typeface="+mj-lt"/>
                <a:ea typeface="+mj-ea"/>
                <a:cs typeface="+mj-cs"/>
              </a:rPr>
              <a:t>το</a:t>
            </a:r>
            <a:r>
              <a:rPr lang="en-US" sz="2800" kern="1200" dirty="0">
                <a:latin typeface="+mj-lt"/>
                <a:ea typeface="+mj-ea"/>
                <a:cs typeface="+mj-cs"/>
              </a:rPr>
              <a:t> Apache Spark;</a:t>
            </a:r>
          </a:p>
        </p:txBody>
      </p:sp>
      <p:sp>
        <p:nvSpPr>
          <p:cNvPr id="5" name="Θέση περιεχομένου 4"/>
          <p:cNvSpPr>
            <a:spLocks noGrp="1"/>
          </p:cNvSpPr>
          <p:nvPr>
            <p:ph sz="half" idx="1"/>
          </p:nvPr>
        </p:nvSpPr>
        <p:spPr>
          <a:xfrm>
            <a:off x="643468" y="2638044"/>
            <a:ext cx="3363974" cy="3415622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000" dirty="0" err="1"/>
              <a:t>Το</a:t>
            </a:r>
            <a:r>
              <a:rPr lang="en-US" sz="2000" dirty="0"/>
              <a:t> Spark </a:t>
            </a:r>
            <a:r>
              <a:rPr lang="en-US" sz="2000" dirty="0" err="1"/>
              <a:t>είν</a:t>
            </a:r>
            <a:r>
              <a:rPr lang="en-US" sz="2000" dirty="0"/>
              <a:t>αι κατάλληλο για:</a:t>
            </a:r>
          </a:p>
          <a:p>
            <a:r>
              <a:rPr lang="en-US" sz="2000" dirty="0" err="1"/>
              <a:t>Δι</a:t>
            </a:r>
            <a:r>
              <a:rPr lang="en-US" sz="2000" dirty="0"/>
              <a:t>αδραστικά ερωτήματα σε μεγάλα δεδομένα </a:t>
            </a:r>
          </a:p>
          <a:p>
            <a:r>
              <a:rPr lang="en-US" sz="2000" dirty="0"/>
              <a:t>Επ</a:t>
            </a:r>
            <a:r>
              <a:rPr lang="en-US" sz="2000" dirty="0" err="1"/>
              <a:t>εξεργ</a:t>
            </a:r>
            <a:r>
              <a:rPr lang="en-US" sz="2000" dirty="0"/>
              <a:t>ασία streaming μεγάλων δεδομένων από αισθητήρες ή από άλλες πηγές</a:t>
            </a:r>
          </a:p>
          <a:p>
            <a:r>
              <a:rPr lang="el-GR" sz="2000" dirty="0"/>
              <a:t>Ανάπτυξη εφαρμογών</a:t>
            </a:r>
            <a:r>
              <a:rPr lang="en-US" sz="2000" dirty="0"/>
              <a:t> μηχανικής μάθησης σε μεγάλα δεδομένα </a:t>
            </a:r>
          </a:p>
        </p:txBody>
      </p:sp>
      <p:pic>
        <p:nvPicPr>
          <p:cNvPr id="1026" name="Picture 2" descr="Αποτέλεσμα εικόνας για apache spark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4593" y="1419744"/>
            <a:ext cx="7144023" cy="4018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Θέση αριθμού διαφάνειας 2"/>
          <p:cNvSpPr>
            <a:spLocks noGrp="1"/>
          </p:cNvSpPr>
          <p:nvPr>
            <p:ph type="sldNum" sz="quarter" idx="12"/>
          </p:nvPr>
        </p:nvSpPr>
        <p:spPr>
          <a:xfrm>
            <a:off x="10289512" y="6356350"/>
            <a:ext cx="106428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34CA47B-BB17-47C7-9E60-64B1219A2C73}" type="slidenum">
              <a:rPr lang="en-US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63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482309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xfrm>
            <a:off x="838200" y="1412488"/>
            <a:ext cx="2899189" cy="4363844"/>
          </a:xfrm>
        </p:spPr>
        <p:txBody>
          <a:bodyPr anchor="t">
            <a:normAutofit/>
          </a:bodyPr>
          <a:lstStyle/>
          <a:p>
            <a:r>
              <a:rPr lang="el-GR" sz="3100" dirty="0"/>
              <a:t>Χαρακτηριστικά του </a:t>
            </a:r>
            <a:r>
              <a:rPr lang="en-US" sz="3100" dirty="0"/>
              <a:t>Spark</a:t>
            </a:r>
            <a:endParaRPr lang="el-GR" sz="3100" dirty="0"/>
          </a:p>
        </p:txBody>
      </p:sp>
      <p:sp>
        <p:nvSpPr>
          <p:cNvPr id="3" name="Θέση περιεχομένου 2"/>
          <p:cNvSpPr>
            <a:spLocks noGrp="1"/>
          </p:cNvSpPr>
          <p:nvPr>
            <p:ph sz="half" idx="1"/>
          </p:nvPr>
        </p:nvSpPr>
        <p:spPr>
          <a:xfrm>
            <a:off x="4380855" y="1251751"/>
            <a:ext cx="3749016" cy="4524582"/>
          </a:xfrm>
        </p:spPr>
        <p:txBody>
          <a:bodyPr>
            <a:normAutofit/>
          </a:bodyPr>
          <a:lstStyle/>
          <a:p>
            <a:r>
              <a:rPr lang="el-GR" sz="1800" dirty="0"/>
              <a:t>Διατηρεί τα δεδομένα και τα ενδιάμεσα αποτελέσματα στη μνήμη, αντί να τα γράφει στο δίσκο</a:t>
            </a:r>
          </a:p>
          <a:p>
            <a:r>
              <a:rPr lang="el-GR" sz="1800" dirty="0"/>
              <a:t>Παρέχει επεξεργασία «σχεδόν» πραγματικού χρόνου</a:t>
            </a:r>
            <a:endParaRPr lang="en-US" sz="1800" dirty="0"/>
          </a:p>
          <a:p>
            <a:r>
              <a:rPr lang="el-GR" sz="1800" dirty="0"/>
              <a:t>Σε σχέση με το </a:t>
            </a:r>
            <a:r>
              <a:rPr lang="en-US" sz="1800" dirty="0"/>
              <a:t>Hadoop MapReduce </a:t>
            </a:r>
            <a:r>
              <a:rPr lang="el-GR" sz="1800" dirty="0"/>
              <a:t>το </a:t>
            </a:r>
            <a:r>
              <a:rPr lang="en-US" sz="1800" dirty="0"/>
              <a:t>Spark:</a:t>
            </a:r>
            <a:endParaRPr lang="el-GR" sz="1800" dirty="0"/>
          </a:p>
          <a:p>
            <a:pPr lvl="1"/>
            <a:r>
              <a:rPr lang="el-GR" sz="1800" dirty="0"/>
              <a:t>πραγματοποιεί λιγότερο «ακριβά» ανακατέματα (</a:t>
            </a:r>
            <a:r>
              <a:rPr lang="en-US" sz="1800" dirty="0"/>
              <a:t>shuffles</a:t>
            </a:r>
            <a:r>
              <a:rPr lang="el-GR" sz="1800" dirty="0"/>
              <a:t>)</a:t>
            </a:r>
            <a:r>
              <a:rPr lang="en-US" sz="1800" dirty="0"/>
              <a:t> </a:t>
            </a:r>
            <a:r>
              <a:rPr lang="el-GR" sz="1800" dirty="0"/>
              <a:t>κατά την επεξεργασία δεδομένων</a:t>
            </a:r>
            <a:r>
              <a:rPr lang="en-US" sz="1800" dirty="0"/>
              <a:t> </a:t>
            </a:r>
          </a:p>
          <a:p>
            <a:pPr lvl="1"/>
            <a:r>
              <a:rPr lang="el-GR" sz="1800" dirty="0"/>
              <a:t>Παρέχει υψηλότερου επιπέδου </a:t>
            </a:r>
            <a:r>
              <a:rPr lang="en-US" sz="1800" dirty="0"/>
              <a:t>API </a:t>
            </a:r>
            <a:r>
              <a:rPr lang="el-GR" sz="1800" dirty="0"/>
              <a:t>που διευκολύνει τους προγραμματιστές</a:t>
            </a:r>
            <a:endParaRPr lang="en-US" sz="1800" dirty="0"/>
          </a:p>
        </p:txBody>
      </p:sp>
      <p:sp>
        <p:nvSpPr>
          <p:cNvPr id="4" name="Θέση περιεχομένου 3"/>
          <p:cNvSpPr>
            <a:spLocks noGrp="1"/>
          </p:cNvSpPr>
          <p:nvPr>
            <p:ph sz="half" idx="2"/>
          </p:nvPr>
        </p:nvSpPr>
        <p:spPr>
          <a:xfrm>
            <a:off x="8451604" y="1412489"/>
            <a:ext cx="3197701" cy="4363844"/>
          </a:xfrm>
        </p:spPr>
        <p:txBody>
          <a:bodyPr>
            <a:normAutofit/>
          </a:bodyPr>
          <a:lstStyle/>
          <a:p>
            <a:r>
              <a:rPr lang="el-GR" sz="2000" dirty="0"/>
              <a:t>Έχει σχεδιαστεί ως </a:t>
            </a:r>
            <a:r>
              <a:rPr lang="el-GR" sz="2000" b="1" dirty="0"/>
              <a:t>μηχανισμός εκτέλεσης εφαρμογών τόσο στη μνήμη όσο και στο δίσκο</a:t>
            </a:r>
            <a:r>
              <a:rPr lang="el-GR" sz="2000" dirty="0"/>
              <a:t> (όταν η μνήμη δεν επαρκεί</a:t>
            </a:r>
            <a:r>
              <a:rPr lang="en-US" sz="2000" dirty="0"/>
              <a:t>,</a:t>
            </a:r>
            <a:r>
              <a:rPr lang="el-GR" sz="2000" dirty="0"/>
              <a:t> οι λειτουργίες του </a:t>
            </a:r>
            <a:r>
              <a:rPr lang="en-US" sz="2000" dirty="0"/>
              <a:t>Spark </a:t>
            </a:r>
            <a:r>
              <a:rPr lang="el-GR" sz="2000" dirty="0"/>
              <a:t>χρησιμοποιούν δευτερεύουσες μονάδες αποθήκευσης)</a:t>
            </a:r>
          </a:p>
        </p:txBody>
      </p:sp>
      <p:sp>
        <p:nvSpPr>
          <p:cNvPr id="5" name="Θέση αριθμού διαφάνειας 4"/>
          <p:cNvSpPr>
            <a:spLocks noGrp="1"/>
          </p:cNvSpPr>
          <p:nvPr>
            <p:ph type="sldNum" sz="quarter" idx="12"/>
          </p:nvPr>
        </p:nvSpPr>
        <p:spPr>
          <a:xfrm>
            <a:off x="9202366" y="6356350"/>
            <a:ext cx="2151434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34CA47B-BB17-47C7-9E60-64B1219A2C73}" type="slidenum">
              <a:rPr lang="el-GR" smtClean="0"/>
              <a:pPr>
                <a:spcAft>
                  <a:spcPts val="600"/>
                </a:spcAft>
              </a:pPr>
              <a:t>64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70695081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Τίτλος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Δεδομένα που χειρίζεται το </a:t>
            </a:r>
            <a:r>
              <a:rPr lang="en-US" dirty="0"/>
              <a:t>Spark</a:t>
            </a:r>
            <a:endParaRPr lang="el-GR" dirty="0"/>
          </a:p>
        </p:txBody>
      </p:sp>
      <p:sp>
        <p:nvSpPr>
          <p:cNvPr id="5" name="Θέση περιεχομένου 4"/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10000"/>
          </a:bodyPr>
          <a:lstStyle/>
          <a:p>
            <a:pPr>
              <a:lnSpc>
                <a:spcPct val="110000"/>
              </a:lnSpc>
            </a:pPr>
            <a:r>
              <a:rPr lang="el-GR" dirty="0"/>
              <a:t>Συχνά χρησιμοποιείται πάνω από το </a:t>
            </a:r>
            <a:r>
              <a:rPr lang="en-US" dirty="0"/>
              <a:t>Hadoop </a:t>
            </a:r>
            <a:r>
              <a:rPr lang="el-GR" dirty="0"/>
              <a:t>που του παρέχει πρόσβαση σε δεδομένα τα οποία βρίσκονται στο </a:t>
            </a:r>
            <a:r>
              <a:rPr lang="en-US" dirty="0"/>
              <a:t>HDFS </a:t>
            </a:r>
            <a:r>
              <a:rPr lang="el-GR" dirty="0"/>
              <a:t>ή στην </a:t>
            </a:r>
            <a:r>
              <a:rPr lang="en-US" dirty="0" err="1"/>
              <a:t>HBase</a:t>
            </a:r>
            <a:endParaRPr lang="en-US" dirty="0"/>
          </a:p>
        </p:txBody>
      </p:sp>
      <p:sp>
        <p:nvSpPr>
          <p:cNvPr id="7" name="Θέση περιεχομένου 6"/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10000"/>
          </a:bodyPr>
          <a:lstStyle/>
          <a:p>
            <a:pPr>
              <a:lnSpc>
                <a:spcPct val="110000"/>
              </a:lnSpc>
            </a:pPr>
            <a:r>
              <a:rPr lang="el-GR" dirty="0"/>
              <a:t>Επιπλέον:</a:t>
            </a:r>
          </a:p>
          <a:p>
            <a:pPr lvl="1">
              <a:lnSpc>
                <a:spcPct val="110000"/>
              </a:lnSpc>
            </a:pPr>
            <a:r>
              <a:rPr lang="el-GR" dirty="0"/>
              <a:t>Μπορεί να διαβάσει δεδομένα και από άλλα συστήματα αποθήκευσης δεδομένων όπως</a:t>
            </a:r>
            <a:r>
              <a:rPr lang="en-US" dirty="0"/>
              <a:t> Cassandra, MongoDB, </a:t>
            </a:r>
            <a:r>
              <a:rPr lang="en-US" dirty="0" err="1"/>
              <a:t>CouchDB</a:t>
            </a:r>
            <a:r>
              <a:rPr lang="en-US" dirty="0"/>
              <a:t> </a:t>
            </a:r>
            <a:r>
              <a:rPr lang="el-GR" dirty="0"/>
              <a:t>κ.α.</a:t>
            </a:r>
          </a:p>
          <a:p>
            <a:pPr lvl="1">
              <a:lnSpc>
                <a:spcPct val="110000"/>
              </a:lnSpc>
            </a:pPr>
            <a:r>
              <a:rPr lang="el-GR" dirty="0"/>
              <a:t>Μέσω</a:t>
            </a:r>
            <a:r>
              <a:rPr lang="en-US" dirty="0"/>
              <a:t> </a:t>
            </a:r>
            <a:r>
              <a:rPr lang="el-GR" dirty="0"/>
              <a:t>του υποσυστήματος </a:t>
            </a:r>
            <a:r>
              <a:rPr lang="en-US" dirty="0"/>
              <a:t>Apache Spark SQL </a:t>
            </a:r>
            <a:r>
              <a:rPr lang="el-GR" dirty="0"/>
              <a:t>μπορεί να έχει πρόσβαση μέσω </a:t>
            </a:r>
            <a:r>
              <a:rPr lang="en-US" dirty="0"/>
              <a:t>SQL</a:t>
            </a:r>
            <a:r>
              <a:rPr lang="el-GR" dirty="0"/>
              <a:t> σε σχεσιακές βάσεις δεδομένων </a:t>
            </a:r>
            <a:endParaRPr lang="en-US" dirty="0"/>
          </a:p>
          <a:p>
            <a:pPr lvl="1">
              <a:lnSpc>
                <a:spcPct val="110000"/>
              </a:lnSpc>
            </a:pPr>
            <a:r>
              <a:rPr lang="el-GR" dirty="0"/>
              <a:t>Μπορεί να χρησιμοποιεί το </a:t>
            </a:r>
            <a:r>
              <a:rPr lang="en-US" dirty="0"/>
              <a:t>Apache </a:t>
            </a:r>
            <a:r>
              <a:rPr lang="en-US" dirty="0" err="1"/>
              <a:t>Mesos</a:t>
            </a:r>
            <a:r>
              <a:rPr lang="en-US" dirty="0"/>
              <a:t> </a:t>
            </a:r>
            <a:r>
              <a:rPr lang="el-GR" dirty="0"/>
              <a:t>ως </a:t>
            </a:r>
            <a:r>
              <a:rPr lang="en-US" dirty="0"/>
              <a:t>cluster manager </a:t>
            </a:r>
            <a:r>
              <a:rPr lang="el-GR" dirty="0"/>
              <a:t>και να εκτελείται εκτός </a:t>
            </a:r>
            <a:r>
              <a:rPr lang="en-US" dirty="0"/>
              <a:t>Hadoop </a:t>
            </a:r>
            <a:r>
              <a:rPr lang="el-GR" dirty="0"/>
              <a:t>σε ομάδες υπολογιστών που τη διαχείρισή τους αναλαμβάνει το </a:t>
            </a:r>
            <a:r>
              <a:rPr lang="en-US" dirty="0" err="1"/>
              <a:t>Mesos</a:t>
            </a:r>
            <a:endParaRPr lang="el-GR" dirty="0"/>
          </a:p>
        </p:txBody>
      </p:sp>
      <p:pic>
        <p:nvPicPr>
          <p:cNvPr id="4098" name="Picture 2" descr="https://raw.githubusercontent.com/ServiceStack/Assets/master/img/livedemos/techstacks/apache-mesos-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8727" y="4903498"/>
            <a:ext cx="1150145" cy="354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Θέση αριθμού διαφάνειας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CA47B-BB17-47C7-9E60-64B1219A2C73}" type="slidenum">
              <a:rPr lang="el-GR" smtClean="0"/>
              <a:t>65</a:t>
            </a:fld>
            <a:endParaRPr lang="el-GR"/>
          </a:p>
        </p:txBody>
      </p:sp>
      <p:pic>
        <p:nvPicPr>
          <p:cNvPr id="1026" name="Picture 2" descr="open-source-ecosyste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5754" y="3464841"/>
            <a:ext cx="4824046" cy="2713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Ορθογώνιο 2"/>
          <p:cNvSpPr/>
          <p:nvPr/>
        </p:nvSpPr>
        <p:spPr>
          <a:xfrm>
            <a:off x="458664" y="6311900"/>
            <a:ext cx="6096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l-GR" sz="1400" dirty="0">
                <a:hlinkClick r:id="rId5"/>
              </a:rPr>
              <a:t>https://databricks.com/blog/2016/01/05/apache-spark-2015-year-in-review.html</a:t>
            </a:r>
            <a:r>
              <a:rPr lang="el-GR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2787955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Γλώσσες που υποστηρίζει το </a:t>
            </a:r>
            <a:r>
              <a:rPr lang="en-US" dirty="0"/>
              <a:t>Spark</a:t>
            </a:r>
            <a:endParaRPr lang="el-GR" dirty="0"/>
          </a:p>
        </p:txBody>
      </p:sp>
      <p:sp>
        <p:nvSpPr>
          <p:cNvPr id="3" name="Θέση περιεχομένου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3832412" cy="199139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Scala</a:t>
            </a:r>
          </a:p>
          <a:p>
            <a:r>
              <a:rPr lang="en-US" dirty="0"/>
              <a:t>Java</a:t>
            </a:r>
          </a:p>
          <a:p>
            <a:r>
              <a:rPr lang="en-US" dirty="0"/>
              <a:t>Python</a:t>
            </a:r>
          </a:p>
          <a:p>
            <a:r>
              <a:rPr lang="en-US" dirty="0"/>
              <a:t>R</a:t>
            </a:r>
          </a:p>
        </p:txBody>
      </p:sp>
      <p:sp>
        <p:nvSpPr>
          <p:cNvPr id="4" name="Θέση περιεχομένου 3"/>
          <p:cNvSpPr>
            <a:spLocks noGrp="1"/>
          </p:cNvSpPr>
          <p:nvPr>
            <p:ph sz="half" idx="2"/>
          </p:nvPr>
        </p:nvSpPr>
        <p:spPr>
          <a:xfrm>
            <a:off x="4838330" y="1825625"/>
            <a:ext cx="6515470" cy="4351338"/>
          </a:xfrm>
        </p:spPr>
        <p:txBody>
          <a:bodyPr>
            <a:normAutofit lnSpcReduction="10000"/>
          </a:bodyPr>
          <a:lstStyle/>
          <a:p>
            <a:r>
              <a:rPr lang="el-GR" dirty="0"/>
              <a:t>Διαθέτει </a:t>
            </a:r>
            <a:r>
              <a:rPr lang="en-US" dirty="0"/>
              <a:t>REPL</a:t>
            </a:r>
            <a:r>
              <a:rPr lang="el-GR" dirty="0"/>
              <a:t> (</a:t>
            </a:r>
            <a:r>
              <a:rPr lang="en-US" dirty="0"/>
              <a:t>Read Evaluate Print Loop</a:t>
            </a:r>
            <a:r>
              <a:rPr lang="el-GR" dirty="0"/>
              <a:t>)</a:t>
            </a:r>
            <a:r>
              <a:rPr lang="en-US" dirty="0"/>
              <a:t> </a:t>
            </a:r>
            <a:r>
              <a:rPr lang="el-GR" dirty="0"/>
              <a:t>για: </a:t>
            </a:r>
            <a:r>
              <a:rPr lang="en-US" dirty="0"/>
              <a:t>Scala</a:t>
            </a:r>
            <a:r>
              <a:rPr lang="el-GR" dirty="0"/>
              <a:t>, </a:t>
            </a:r>
            <a:r>
              <a:rPr lang="en-US" dirty="0"/>
              <a:t>Python</a:t>
            </a:r>
            <a:r>
              <a:rPr lang="el-GR" dirty="0"/>
              <a:t>, </a:t>
            </a:r>
            <a:r>
              <a:rPr lang="en-US" dirty="0"/>
              <a:t>R</a:t>
            </a:r>
          </a:p>
          <a:p>
            <a:r>
              <a:rPr lang="en-US" dirty="0"/>
              <a:t>Python </a:t>
            </a:r>
            <a:r>
              <a:rPr lang="el-GR" dirty="0"/>
              <a:t>και </a:t>
            </a:r>
            <a:r>
              <a:rPr lang="en-US" dirty="0"/>
              <a:t>R notebooks</a:t>
            </a:r>
          </a:p>
        </p:txBody>
      </p:sp>
      <p:sp>
        <p:nvSpPr>
          <p:cNvPr id="5" name="Θέση αριθμού διαφάνειας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CA47B-BB17-47C7-9E60-64B1219A2C73}" type="slidenum">
              <a:rPr lang="el-GR" smtClean="0"/>
              <a:t>66</a:t>
            </a:fld>
            <a:endParaRPr lang="el-GR"/>
          </a:p>
        </p:txBody>
      </p:sp>
      <p:pic>
        <p:nvPicPr>
          <p:cNvPr id="9" name="Picture 2" descr="Get Started with PySpark and Jupyter Notebook in 3 Minutes">
            <a:extLst>
              <a:ext uri="{FF2B5EF4-FFF2-40B4-BE49-F238E27FC236}">
                <a16:creationId xmlns:a16="http://schemas.microsoft.com/office/drawing/2014/main" id="{EBFFE88E-8134-4A29-A484-3CF9C9A3B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4373" y="3784344"/>
            <a:ext cx="4521673" cy="2359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8F26F9EA-DA2D-438D-56B4-FCD414CDB9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78" y="3807591"/>
            <a:ext cx="3310247" cy="2685283"/>
          </a:xfrm>
          <a:prstGeom prst="rect">
            <a:avLst/>
          </a:prstGeom>
        </p:spPr>
      </p:pic>
      <p:pic>
        <p:nvPicPr>
          <p:cNvPr id="10" name="Content Placeholder 9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FA3315DF-32AE-94CC-5133-CA28B0BD50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5005" y="3807590"/>
            <a:ext cx="4006385" cy="2685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95285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xfrm>
            <a:off x="838200" y="1412488"/>
            <a:ext cx="2899189" cy="4363844"/>
          </a:xfrm>
        </p:spPr>
        <p:txBody>
          <a:bodyPr anchor="t">
            <a:normAutofit/>
          </a:bodyPr>
          <a:lstStyle/>
          <a:p>
            <a:r>
              <a:rPr lang="en-US" sz="4000" b="1" dirty="0"/>
              <a:t>Resilient Distributed Datasets (RDDs)</a:t>
            </a:r>
            <a:endParaRPr lang="el-GR" sz="4000" dirty="0"/>
          </a:p>
        </p:txBody>
      </p:sp>
      <p:sp>
        <p:nvSpPr>
          <p:cNvPr id="3" name="Θέση περιεχομένου 2"/>
          <p:cNvSpPr>
            <a:spLocks noGrp="1"/>
          </p:cNvSpPr>
          <p:nvPr>
            <p:ph sz="half" idx="1"/>
          </p:nvPr>
        </p:nvSpPr>
        <p:spPr>
          <a:xfrm>
            <a:off x="4380855" y="1412489"/>
            <a:ext cx="3427283" cy="4363844"/>
          </a:xfrm>
        </p:spPr>
        <p:txBody>
          <a:bodyPr>
            <a:normAutofit/>
          </a:bodyPr>
          <a:lstStyle/>
          <a:p>
            <a:r>
              <a:rPr lang="el-GR" sz="2000" dirty="0"/>
              <a:t>Τα </a:t>
            </a:r>
            <a:r>
              <a:rPr lang="en-US" sz="2000" dirty="0"/>
              <a:t>RDDs </a:t>
            </a:r>
            <a:r>
              <a:rPr lang="el-GR" sz="2000" dirty="0"/>
              <a:t>μοιάζουν με τους πίνακες των Βάσεων Δεδομένων</a:t>
            </a:r>
          </a:p>
          <a:p>
            <a:r>
              <a:rPr lang="el-GR" sz="2000" dirty="0"/>
              <a:t>Τα </a:t>
            </a:r>
            <a:r>
              <a:rPr lang="en-US" sz="2000" dirty="0"/>
              <a:t>RDDs </a:t>
            </a:r>
            <a:r>
              <a:rPr lang="el-GR" sz="2000" dirty="0"/>
              <a:t>είναι </a:t>
            </a:r>
            <a:r>
              <a:rPr lang="en-US" sz="2000" b="1" dirty="0"/>
              <a:t>immutable</a:t>
            </a:r>
            <a:r>
              <a:rPr lang="el-GR" sz="2000" dirty="0"/>
              <a:t>, δηλαδή μη τροποποιήσιμο</a:t>
            </a:r>
            <a:r>
              <a:rPr lang="en-US" sz="2000" dirty="0"/>
              <a:t> (</a:t>
            </a:r>
            <a:r>
              <a:rPr lang="el-GR" sz="2000" dirty="0"/>
              <a:t>ένα </a:t>
            </a:r>
            <a:r>
              <a:rPr lang="en-US" sz="2000" dirty="0"/>
              <a:t>RDD </a:t>
            </a:r>
            <a:r>
              <a:rPr lang="el-GR" sz="2000" dirty="0"/>
              <a:t>μπορεί να τροποποιηθεί μέσω ενός μετασχηματισμού αλλά σε αυτή την περίπτωση επιστρέφεται ένα νέο </a:t>
            </a:r>
            <a:r>
              <a:rPr lang="en-US" sz="2000" dirty="0"/>
              <a:t>RDD </a:t>
            </a:r>
            <a:r>
              <a:rPr lang="el-GR" sz="2000" dirty="0"/>
              <a:t>και το αρχικό </a:t>
            </a:r>
            <a:r>
              <a:rPr lang="en-US" sz="2000" dirty="0"/>
              <a:t>RDD </a:t>
            </a:r>
            <a:r>
              <a:rPr lang="el-GR" sz="2000" dirty="0"/>
              <a:t>παραμένει το ίδιο</a:t>
            </a:r>
            <a:r>
              <a:rPr lang="en-US" sz="2000" dirty="0"/>
              <a:t>)</a:t>
            </a:r>
          </a:p>
          <a:p>
            <a:pPr marL="457200" lvl="1" indent="0">
              <a:buNone/>
            </a:pPr>
            <a:endParaRPr lang="el-GR" sz="2000" dirty="0"/>
          </a:p>
        </p:txBody>
      </p:sp>
      <p:sp>
        <p:nvSpPr>
          <p:cNvPr id="4" name="Θέση περιεχομένου 3"/>
          <p:cNvSpPr>
            <a:spLocks noGrp="1"/>
          </p:cNvSpPr>
          <p:nvPr>
            <p:ph sz="half" idx="2"/>
          </p:nvPr>
        </p:nvSpPr>
        <p:spPr>
          <a:xfrm>
            <a:off x="8451604" y="1412489"/>
            <a:ext cx="3197701" cy="4363844"/>
          </a:xfrm>
        </p:spPr>
        <p:txBody>
          <a:bodyPr>
            <a:normAutofit/>
          </a:bodyPr>
          <a:lstStyle/>
          <a:p>
            <a:r>
              <a:rPr lang="el-GR" sz="1900" dirty="0"/>
              <a:t>Τα </a:t>
            </a:r>
            <a:r>
              <a:rPr lang="en-US" sz="1900" dirty="0"/>
              <a:t>RDDs </a:t>
            </a:r>
            <a:r>
              <a:rPr lang="el-GR" sz="1900" dirty="0"/>
              <a:t>υποστηρίζουν κατανεμημένη αποθήκευση στις μνήμες των υπολογιστών ενός </a:t>
            </a:r>
            <a:r>
              <a:rPr lang="en-US" sz="1900" dirty="0"/>
              <a:t>cluster </a:t>
            </a:r>
            <a:r>
              <a:rPr lang="el-GR" sz="1900" dirty="0"/>
              <a:t>έτσι ώστε να επιτυγχάνεται </a:t>
            </a:r>
          </a:p>
          <a:p>
            <a:pPr lvl="1"/>
            <a:r>
              <a:rPr lang="el-GR" sz="1900" b="1" dirty="0"/>
              <a:t>ανοχή σε σφάλματα: </a:t>
            </a:r>
            <a:r>
              <a:rPr lang="el-GR" sz="1900" dirty="0"/>
              <a:t>καταγράφοντας το ιστορικό των μετασχηματισμών που εφαρμόζονται στα δεδομένα </a:t>
            </a:r>
          </a:p>
          <a:p>
            <a:pPr lvl="1"/>
            <a:r>
              <a:rPr lang="el-GR" sz="1900" b="1" dirty="0"/>
              <a:t>υψηλή απόδοση: </a:t>
            </a:r>
            <a:r>
              <a:rPr lang="el-GR" sz="1900" dirty="0"/>
              <a:t>Παραλληλισμός επεξεργασίας στους κόμβους του </a:t>
            </a:r>
            <a:r>
              <a:rPr lang="en-US" sz="1900" dirty="0"/>
              <a:t>cluster</a:t>
            </a:r>
            <a:endParaRPr lang="el-GR" sz="1900" dirty="0"/>
          </a:p>
          <a:p>
            <a:endParaRPr lang="el-GR" sz="1900" dirty="0"/>
          </a:p>
        </p:txBody>
      </p:sp>
      <p:sp>
        <p:nvSpPr>
          <p:cNvPr id="5" name="Θέση αριθμού διαφάνειας 4"/>
          <p:cNvSpPr>
            <a:spLocks noGrp="1"/>
          </p:cNvSpPr>
          <p:nvPr>
            <p:ph type="sldNum" sz="quarter" idx="12"/>
          </p:nvPr>
        </p:nvSpPr>
        <p:spPr>
          <a:xfrm>
            <a:off x="9202366" y="6356350"/>
            <a:ext cx="2151434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34CA47B-BB17-47C7-9E60-64B1219A2C73}" type="slidenum">
              <a:rPr lang="el-GR" smtClean="0"/>
              <a:pPr>
                <a:spcAft>
                  <a:spcPts val="600"/>
                </a:spcAft>
              </a:pPr>
              <a:t>67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01335625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xfrm>
            <a:off x="904876" y="2415322"/>
            <a:ext cx="3891241" cy="2399869"/>
          </a:xfrm>
        </p:spPr>
        <p:txBody>
          <a:bodyPr>
            <a:normAutofit/>
          </a:bodyPr>
          <a:lstStyle/>
          <a:p>
            <a:pPr algn="ctr"/>
            <a:r>
              <a:rPr lang="en-US" sz="3700" b="1" dirty="0"/>
              <a:t>RDDs: </a:t>
            </a:r>
            <a:r>
              <a:rPr lang="el-GR" sz="3700" b="1" dirty="0" err="1"/>
              <a:t>Μετασχηματισμο</a:t>
            </a:r>
            <a:r>
              <a:rPr lang="en-US" sz="3700" b="1" dirty="0" err="1"/>
              <a:t>ί</a:t>
            </a:r>
            <a:r>
              <a:rPr lang="el-GR" sz="3700" b="1" dirty="0"/>
              <a:t> και </a:t>
            </a:r>
            <a:br>
              <a:rPr lang="el-GR" sz="3700" b="1" dirty="0"/>
            </a:br>
            <a:r>
              <a:rPr lang="el-GR" sz="3700" b="1" dirty="0"/>
              <a:t>Ενέργειες</a:t>
            </a:r>
            <a:endParaRPr lang="el-GR" sz="3700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34CA47B-BB17-47C7-9E60-64B1219A2C73}" type="slidenum">
              <a:rPr lang="el-GR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68</a:t>
            </a:fld>
            <a:endParaRPr lang="el-GR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>
          <a:xfrm>
            <a:off x="5120640" y="804672"/>
            <a:ext cx="6281928" cy="524865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l-GR" sz="2000" dirty="0"/>
              <a:t>Από τη στιγμή που έχει δημιουργηθεί ένα </a:t>
            </a:r>
            <a:r>
              <a:rPr lang="en-US" sz="2000" dirty="0"/>
              <a:t>RDD</a:t>
            </a:r>
            <a:r>
              <a:rPr lang="el-GR" sz="2000" dirty="0"/>
              <a:t>, μπορούν να γίνουν</a:t>
            </a:r>
            <a:r>
              <a:rPr lang="en-US" sz="2000" dirty="0"/>
              <a:t> </a:t>
            </a:r>
            <a:r>
              <a:rPr lang="el-GR" sz="2000" dirty="0"/>
              <a:t>δύο βασικοί τύποι λειτουργιών:</a:t>
            </a:r>
          </a:p>
          <a:p>
            <a:pPr marL="914400" lvl="1" indent="-457200">
              <a:buFont typeface="+mj-lt"/>
              <a:buAutoNum type="arabicPeriod"/>
            </a:pPr>
            <a:r>
              <a:rPr lang="el-GR" sz="2000" b="1" dirty="0"/>
              <a:t>Μετασχηματισμοί (</a:t>
            </a:r>
            <a:r>
              <a:rPr lang="en-US" sz="2000" b="1" dirty="0" err="1"/>
              <a:t>tranformations</a:t>
            </a:r>
            <a:r>
              <a:rPr lang="el-GR" sz="2000" b="1" dirty="0"/>
              <a:t>)</a:t>
            </a:r>
            <a:endParaRPr lang="en-US" sz="2000" dirty="0"/>
          </a:p>
          <a:p>
            <a:pPr lvl="2"/>
            <a:r>
              <a:rPr lang="el-GR" dirty="0"/>
              <a:t>δημιουργούν ένα νέο </a:t>
            </a:r>
            <a:r>
              <a:rPr lang="en-US" dirty="0"/>
              <a:t>RDD </a:t>
            </a:r>
            <a:r>
              <a:rPr lang="el-GR" dirty="0"/>
              <a:t>αλλάζοντας το αρχικό (π.χ. </a:t>
            </a:r>
            <a:r>
              <a:rPr lang="en-US" dirty="0"/>
              <a:t>map, filter, </a:t>
            </a:r>
            <a:r>
              <a:rPr lang="en-US" dirty="0" err="1"/>
              <a:t>flatMap</a:t>
            </a:r>
            <a:r>
              <a:rPr lang="en-US" dirty="0"/>
              <a:t>, </a:t>
            </a:r>
            <a:r>
              <a:rPr lang="en-US" dirty="0" err="1"/>
              <a:t>groupByKey</a:t>
            </a:r>
            <a:r>
              <a:rPr lang="en-US" dirty="0"/>
              <a:t>, </a:t>
            </a:r>
            <a:r>
              <a:rPr lang="en-US" dirty="0" err="1"/>
              <a:t>reduceByKey</a:t>
            </a:r>
            <a:r>
              <a:rPr lang="en-US" dirty="0"/>
              <a:t>, </a:t>
            </a:r>
            <a:r>
              <a:rPr lang="en-US" dirty="0" err="1"/>
              <a:t>aggregateByKey</a:t>
            </a:r>
            <a:r>
              <a:rPr lang="en-US" dirty="0"/>
              <a:t>, pipe, coalesce</a:t>
            </a:r>
            <a:r>
              <a:rPr lang="el-GR" dirty="0"/>
              <a:t>)</a:t>
            </a:r>
            <a:endParaRPr lang="en-US" dirty="0"/>
          </a:p>
          <a:p>
            <a:pPr lvl="2"/>
            <a:r>
              <a:rPr lang="el-GR" dirty="0"/>
              <a:t>οι μετασχηματισμοί δεν επιστρέφουν μια απλή τιμή αλλά ένα νέο </a:t>
            </a:r>
            <a:r>
              <a:rPr lang="en-US" dirty="0"/>
              <a:t>RDD</a:t>
            </a:r>
            <a:r>
              <a:rPr lang="el-GR" dirty="0"/>
              <a:t> (</a:t>
            </a:r>
            <a:r>
              <a:rPr lang="en-US" b="1" dirty="0"/>
              <a:t>lazy evaluation</a:t>
            </a:r>
            <a:r>
              <a:rPr lang="el-GR" dirty="0"/>
              <a:t>) </a:t>
            </a:r>
            <a:r>
              <a:rPr lang="en-US" dirty="0"/>
              <a:t> </a:t>
            </a:r>
          </a:p>
          <a:p>
            <a:pPr marL="914400" lvl="1" indent="-457200">
              <a:buFont typeface="+mj-lt"/>
              <a:buAutoNum type="arabicPeriod"/>
            </a:pPr>
            <a:r>
              <a:rPr lang="el-GR" sz="2000" b="1" dirty="0"/>
              <a:t>Ενέργειες</a:t>
            </a:r>
            <a:r>
              <a:rPr lang="en-US" sz="2000" b="1" dirty="0"/>
              <a:t> (actions)</a:t>
            </a:r>
            <a:endParaRPr lang="en-US" sz="2000" dirty="0"/>
          </a:p>
          <a:p>
            <a:pPr lvl="2"/>
            <a:r>
              <a:rPr lang="el-GR" dirty="0"/>
              <a:t>υπολογίζουν μια ποσότητα αλλά δεν αλλάζουν τα δεδομένα (π.χ. </a:t>
            </a:r>
            <a:r>
              <a:rPr lang="en-US" dirty="0"/>
              <a:t>reduce, collect, count, first, take, </a:t>
            </a:r>
            <a:r>
              <a:rPr lang="en-US" dirty="0" err="1"/>
              <a:t>countByKey</a:t>
            </a:r>
            <a:r>
              <a:rPr lang="en-US" dirty="0"/>
              <a:t>, foreach</a:t>
            </a:r>
            <a:r>
              <a:rPr lang="el-GR" dirty="0"/>
              <a:t>) </a:t>
            </a:r>
          </a:p>
          <a:p>
            <a:pPr lvl="2"/>
            <a:r>
              <a:rPr lang="el-GR" dirty="0"/>
              <a:t>όταν καλείται μια ενέργεια σε ένα </a:t>
            </a:r>
            <a:r>
              <a:rPr lang="en-US" dirty="0"/>
              <a:t>RDD, </a:t>
            </a:r>
            <a:r>
              <a:rPr lang="el-GR" dirty="0"/>
              <a:t>τότε εκτελούνται όλοι οι μετασχηματισμοί και επιστρέφεται το αποτέλεσμα</a:t>
            </a:r>
            <a:endParaRPr lang="en-US" dirty="0"/>
          </a:p>
          <a:p>
            <a:endParaRPr lang="el-GR" sz="2000" dirty="0"/>
          </a:p>
          <a:p>
            <a:endParaRPr lang="el-GR" sz="2000" dirty="0"/>
          </a:p>
        </p:txBody>
      </p:sp>
    </p:spTree>
    <p:extLst>
      <p:ext uri="{BB962C8B-B14F-4D97-AF65-F5344CB8AC3E}">
        <p14:creationId xmlns:p14="http://schemas.microsoft.com/office/powerpoint/2010/main" val="185093337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sz="2800" kern="1200" dirty="0">
                <a:latin typeface="+mj-lt"/>
                <a:ea typeface="+mj-ea"/>
                <a:cs typeface="+mj-cs"/>
              </a:rPr>
              <a:t>Directed Acyclic Graphs (DAGs)</a:t>
            </a:r>
          </a:p>
        </p:txBody>
      </p:sp>
      <p:sp>
        <p:nvSpPr>
          <p:cNvPr id="4" name="Θέση περιεχομένου 3"/>
          <p:cNvSpPr>
            <a:spLocks noGrp="1"/>
          </p:cNvSpPr>
          <p:nvPr>
            <p:ph sz="half" idx="1"/>
          </p:nvPr>
        </p:nvSpPr>
        <p:spPr>
          <a:xfrm>
            <a:off x="643467" y="2638044"/>
            <a:ext cx="3484649" cy="341562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700" dirty="0"/>
              <a:t>To Spark επ</a:t>
            </a:r>
            <a:r>
              <a:rPr lang="en-US" sz="1700" dirty="0" err="1"/>
              <a:t>ιτρέ</a:t>
            </a:r>
            <a:r>
              <a:rPr lang="en-US" sz="1700" dirty="0"/>
              <a:t>πει την ανάπτυξη σύνθετων εργασιών, που αποτελούνται από πολλά επιμέρους βήματα χρησιμοποιώντας το </a:t>
            </a:r>
            <a:r>
              <a:rPr lang="el-GR" sz="1700" dirty="0"/>
              <a:t>λεγόμενο </a:t>
            </a:r>
            <a:r>
              <a:rPr lang="en-US" sz="1700" dirty="0"/>
              <a:t>DAG pattern</a:t>
            </a:r>
          </a:p>
          <a:p>
            <a:r>
              <a:rPr lang="en-US" sz="1700" dirty="0" err="1"/>
              <a:t>Το</a:t>
            </a:r>
            <a:r>
              <a:rPr lang="en-US" sz="1700" dirty="0"/>
              <a:t> Spark </a:t>
            </a:r>
            <a:r>
              <a:rPr lang="en-US" sz="1700" dirty="0" err="1"/>
              <a:t>δι</a:t>
            </a:r>
            <a:r>
              <a:rPr lang="en-US" sz="1700" dirty="0"/>
              <a:t>ατηρεί τα ενδιάμεσα αποτελέσματα στη μνήμη αντί να τα εγγράφει στο δίσκο (ιδιαίτερα χρήσιμο όταν χρειάζεται να πραγματοποιηθούν εργασίες στα ίδια δεδομένα πολλές φορές)</a:t>
            </a:r>
          </a:p>
        </p:txBody>
      </p:sp>
      <p:pic>
        <p:nvPicPr>
          <p:cNvPr id="6" name="Picture 2" descr="http://image.slidesharecdn.com/sparkstreamingcodefriday-151016181228-lva1-app6891/95/apache-spark-streaming-and-hbase-14-638.jpg?cb=1445019226"/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 bwMode="auto">
          <a:xfrm>
            <a:off x="4812209" y="1582724"/>
            <a:ext cx="6736323" cy="3806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Θέση αριθμού διαφάνειας 2"/>
          <p:cNvSpPr>
            <a:spLocks noGrp="1"/>
          </p:cNvSpPr>
          <p:nvPr>
            <p:ph type="sldNum" sz="quarter" idx="12"/>
          </p:nvPr>
        </p:nvSpPr>
        <p:spPr>
          <a:xfrm>
            <a:off x="10289512" y="6356350"/>
            <a:ext cx="106428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34CA47B-BB17-47C7-9E60-64B1219A2C73}" type="slidenum">
              <a:rPr lang="en-US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69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30272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Θέση περιεχομένου 2">
                <a:extLst>
                  <a:ext uri="{FF2B5EF4-FFF2-40B4-BE49-F238E27FC236}">
                    <a16:creationId xmlns:a16="http://schemas.microsoft.com/office/drawing/2014/main" id="{9658E719-A88C-404A-AC95-3BB6E43B7C5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l-GR" dirty="0"/>
                  <a:t>Ο νόμος του </a:t>
                </a:r>
                <a:r>
                  <a:rPr lang="en-US" dirty="0">
                    <a:hlinkClick r:id="rId4"/>
                  </a:rPr>
                  <a:t>Metcalfe</a:t>
                </a:r>
                <a:r>
                  <a:rPr lang="en-US" dirty="0"/>
                  <a:t> </a:t>
                </a:r>
                <a:r>
                  <a:rPr lang="el-GR" dirty="0"/>
                  <a:t>αφορά την αύξηση του αριθμού των συνδέσεων αλλά και της αξίας που δημιουργείται καθώς ένα δίκτυο μεγαλώνει. Ένα δίκτυο με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</a:t>
                </a:r>
                <a:r>
                  <a:rPr lang="el-GR" dirty="0"/>
                  <a:t>κόμβους αποκτά αξία της τάξης του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l-GR" dirty="0"/>
              </a:p>
            </p:txBody>
          </p:sp>
        </mc:Choice>
        <mc:Fallback xmlns="">
          <p:sp>
            <p:nvSpPr>
              <p:cNvPr id="3" name="Θέση περιεχομένου 2">
                <a:extLst>
                  <a:ext uri="{FF2B5EF4-FFF2-40B4-BE49-F238E27FC236}">
                    <a16:creationId xmlns:a16="http://schemas.microsoft.com/office/drawing/2014/main" id="{9658E719-A88C-404A-AC95-3BB6E43B7C5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5"/>
                <a:stretch>
                  <a:fillRect l="-2471" t="-2241" r="-1294"/>
                </a:stretch>
              </a:blipFill>
            </p:spPr>
            <p:txBody>
              <a:bodyPr/>
              <a:lstStyle/>
              <a:p>
                <a:r>
                  <a:rPr lang="el-G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Θέση αριθμού διαφάνειας 4">
            <a:extLst>
              <a:ext uri="{FF2B5EF4-FFF2-40B4-BE49-F238E27FC236}">
                <a16:creationId xmlns:a16="http://schemas.microsoft.com/office/drawing/2014/main" id="{BAC72C73-2F49-4B39-ACBA-8035A30A15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8B348-400F-459C-9BD7-52575716190C}" type="slidenum">
              <a:rPr lang="el-GR" smtClean="0"/>
              <a:t>7</a:t>
            </a:fld>
            <a:endParaRPr lang="el-GR"/>
          </a:p>
        </p:txBody>
      </p:sp>
      <p:sp>
        <p:nvSpPr>
          <p:cNvPr id="6" name="Τίτλος 5">
            <a:extLst>
              <a:ext uri="{FF2B5EF4-FFF2-40B4-BE49-F238E27FC236}">
                <a16:creationId xmlns:a16="http://schemas.microsoft.com/office/drawing/2014/main" id="{A675A449-90DD-48C1-B689-1CEAC7B4F4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77041"/>
            <a:ext cx="5289974" cy="7017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dirty="0">
                <a:solidFill>
                  <a:srgbClr val="333333"/>
                </a:solidFill>
                <a:latin typeface="Open-sans"/>
              </a:rPr>
              <a:t>Ο νόμος του </a:t>
            </a:r>
            <a:r>
              <a:rPr lang="en-US" dirty="0">
                <a:solidFill>
                  <a:srgbClr val="333333"/>
                </a:solidFill>
                <a:latin typeface="Open-sans"/>
              </a:rPr>
              <a:t>Metcalfe</a:t>
            </a:r>
            <a:endParaRPr lang="en-US" i="0" dirty="0">
              <a:solidFill>
                <a:srgbClr val="333333"/>
              </a:solidFill>
              <a:effectLst/>
              <a:latin typeface="Open-sans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1375F84-617F-439C-B0A4-9359763FCA37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8945" y="3541540"/>
            <a:ext cx="4424855" cy="2951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0A227EE-4ABC-48EC-84BE-F58D7C1067B6}"/>
                  </a:ext>
                </a:extLst>
              </p:cNvPr>
              <p:cNvSpPr txBox="1"/>
              <p:nvPr/>
            </p:nvSpPr>
            <p:spPr>
              <a:xfrm>
                <a:off x="1514208" y="4821418"/>
                <a:ext cx="3937616" cy="7183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l-GR" sz="3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−1)</m:t>
                        </m:r>
                      </m:num>
                      <m:den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l-GR" sz="3200" b="0" i="1" smtClean="0">
                        <a:latin typeface="Cambria Math" panose="02040503050406030204" pitchFamily="18" charset="0"/>
                      </a:rPr>
                      <m:t>~</m:t>
                    </m:r>
                    <m:f>
                      <m:fPr>
                        <m:ctrlPr>
                          <a:rPr lang="el-GR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l-GR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3200" dirty="0"/>
                  <a:t> </a:t>
                </a:r>
                <a:r>
                  <a:rPr lang="el-GR" sz="2400" dirty="0"/>
                  <a:t>για μεγάλα </a:t>
                </a:r>
                <a:r>
                  <a:rPr lang="en-US" sz="2400" dirty="0"/>
                  <a:t>n</a:t>
                </a:r>
                <a:r>
                  <a:rPr lang="el-GR" sz="2400" dirty="0"/>
                  <a:t> </a:t>
                </a:r>
                <a:endParaRPr lang="el-GR" sz="32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0A227EE-4ABC-48EC-84BE-F58D7C1067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4208" y="4821418"/>
                <a:ext cx="3937616" cy="718338"/>
              </a:xfrm>
              <a:prstGeom prst="rect">
                <a:avLst/>
              </a:prstGeom>
              <a:blipFill>
                <a:blip r:embed="rId7"/>
                <a:stretch>
                  <a:fillRect l="-2251" t="-1724" r="-1929" b="-12069"/>
                </a:stretch>
              </a:blipFill>
            </p:spPr>
            <p:txBody>
              <a:bodyPr/>
              <a:lstStyle/>
              <a:p>
                <a:r>
                  <a:rPr lang="en-G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Ηλεκτρονικά πολυμέσα 7" title="ETS Profiles: Dr. Bob Metcalfe">
            <a:hlinkClick r:id="" action="ppaction://media"/>
            <a:extLst>
              <a:ext uri="{FF2B5EF4-FFF2-40B4-BE49-F238E27FC236}">
                <a16:creationId xmlns:a16="http://schemas.microsoft.com/office/drawing/2014/main" id="{72238493-12BF-406C-9966-848F6A44F1F7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8"/>
          <a:stretch>
            <a:fillRect/>
          </a:stretch>
        </p:blipFill>
        <p:spPr>
          <a:xfrm>
            <a:off x="6928945" y="783538"/>
            <a:ext cx="4496715" cy="2529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945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23A0A-AB08-B24D-A687-10699B2DB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12488"/>
            <a:ext cx="2899189" cy="4363844"/>
          </a:xfrm>
        </p:spPr>
        <p:txBody>
          <a:bodyPr anchor="t">
            <a:normAutofit/>
          </a:bodyPr>
          <a:lstStyle/>
          <a:p>
            <a:r>
              <a:rPr lang="en-US" sz="4000" dirty="0" err="1"/>
              <a:t>MLlib</a:t>
            </a:r>
            <a:r>
              <a:rPr lang="el-GR" sz="4000" dirty="0"/>
              <a:t> (</a:t>
            </a:r>
            <a:r>
              <a:rPr lang="en-US" sz="4000" dirty="0"/>
              <a:t>scalable machine learning library</a:t>
            </a:r>
            <a:r>
              <a:rPr lang="el-GR" sz="4000" dirty="0"/>
              <a:t>)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0BEEAF-753D-C247-8661-4A275D102A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80855" y="1412489"/>
            <a:ext cx="3427283" cy="4363844"/>
          </a:xfrm>
        </p:spPr>
        <p:txBody>
          <a:bodyPr>
            <a:normAutofit/>
          </a:bodyPr>
          <a:lstStyle/>
          <a:p>
            <a:r>
              <a:rPr lang="el-GR" sz="2000" dirty="0"/>
              <a:t>Το </a:t>
            </a:r>
            <a:r>
              <a:rPr lang="en-US" sz="2000" dirty="0"/>
              <a:t>API </a:t>
            </a:r>
            <a:r>
              <a:rPr lang="el-GR" sz="2000" dirty="0"/>
              <a:t>του </a:t>
            </a:r>
            <a:r>
              <a:rPr lang="en-US" sz="2000" dirty="0" err="1"/>
              <a:t>MLlib</a:t>
            </a:r>
            <a:r>
              <a:rPr lang="en-US" sz="2000" dirty="0"/>
              <a:t> </a:t>
            </a:r>
            <a:r>
              <a:rPr lang="el-GR" sz="2000" dirty="0"/>
              <a:t>βασίζεται στα </a:t>
            </a:r>
            <a:r>
              <a:rPr lang="en-US" sz="2000" dirty="0" err="1"/>
              <a:t>DataFrames</a:t>
            </a:r>
            <a:endParaRPr lang="en-US" sz="20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BCDF97-F1FC-BE40-A9A6-3A617367E7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51604" y="1412489"/>
            <a:ext cx="3197701" cy="4363844"/>
          </a:xfrm>
        </p:spPr>
        <p:txBody>
          <a:bodyPr>
            <a:normAutofit/>
          </a:bodyPr>
          <a:lstStyle/>
          <a:p>
            <a:r>
              <a:rPr lang="el-GR" sz="2000" dirty="0"/>
              <a:t>Αλγόριθμοι μηχανικής μάθησης </a:t>
            </a:r>
          </a:p>
          <a:p>
            <a:pPr lvl="1"/>
            <a:r>
              <a:rPr lang="el-GR" sz="2000" dirty="0"/>
              <a:t>Κατηγοριοποίηση</a:t>
            </a:r>
            <a:endParaRPr lang="en-US" sz="2000" dirty="0"/>
          </a:p>
          <a:p>
            <a:pPr lvl="1"/>
            <a:r>
              <a:rPr lang="el-GR" sz="2000" dirty="0"/>
              <a:t>Παλινδρόμηση</a:t>
            </a:r>
          </a:p>
          <a:p>
            <a:pPr lvl="1"/>
            <a:r>
              <a:rPr lang="el-GR" sz="2000" dirty="0"/>
              <a:t>Δένδρα απόφασης</a:t>
            </a:r>
          </a:p>
          <a:p>
            <a:pPr lvl="1"/>
            <a:r>
              <a:rPr lang="el-GR" sz="2000" dirty="0"/>
              <a:t>Αλγόριθμοι συστάσεων</a:t>
            </a:r>
            <a:endParaRPr lang="en-US" sz="2000" dirty="0"/>
          </a:p>
          <a:p>
            <a:pPr lvl="1"/>
            <a:r>
              <a:rPr lang="el-GR" sz="2000" dirty="0" err="1"/>
              <a:t>Συσταδοποίηση</a:t>
            </a:r>
            <a:endParaRPr lang="el-GR" sz="2000" dirty="0"/>
          </a:p>
          <a:p>
            <a:pPr lvl="1"/>
            <a:r>
              <a:rPr lang="el-GR" sz="2000" dirty="0"/>
              <a:t>…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7275969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DF4BCD-E336-C947-9936-9F0025DD3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12488"/>
            <a:ext cx="2899189" cy="4363844"/>
          </a:xfrm>
        </p:spPr>
        <p:txBody>
          <a:bodyPr anchor="t">
            <a:normAutofit/>
          </a:bodyPr>
          <a:lstStyle/>
          <a:p>
            <a:r>
              <a:rPr lang="en-US" sz="4000" dirty="0"/>
              <a:t>Streaming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47E355-BD35-1E49-9D90-7577EA39BB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80855" y="1412489"/>
            <a:ext cx="3427283" cy="4363844"/>
          </a:xfrm>
        </p:spPr>
        <p:txBody>
          <a:bodyPr>
            <a:normAutofit/>
          </a:bodyPr>
          <a:lstStyle/>
          <a:p>
            <a:r>
              <a:rPr lang="el-GR" sz="2000"/>
              <a:t>Τα </a:t>
            </a:r>
            <a:r>
              <a:rPr lang="en-US" sz="2000"/>
              <a:t>streaming </a:t>
            </a:r>
            <a:r>
              <a:rPr lang="el-GR" sz="2000"/>
              <a:t>δεδομένα φθάνουν συνεχώς από διάφορες πηγές με μικρά μηνύματα</a:t>
            </a:r>
          </a:p>
          <a:p>
            <a:r>
              <a:rPr lang="el-GR" sz="2000"/>
              <a:t>Υπάρχουν πολλές εφαρμογές της </a:t>
            </a:r>
            <a:r>
              <a:rPr lang="en-US" sz="2000"/>
              <a:t>streaming </a:t>
            </a:r>
            <a:r>
              <a:rPr lang="el-GR" sz="2000"/>
              <a:t>τεχνολογίας (παρακολούθηση αισθητήρων, έλεγχος </a:t>
            </a:r>
            <a:r>
              <a:rPr lang="en-US" sz="2000"/>
              <a:t>logs, </a:t>
            </a:r>
            <a:r>
              <a:rPr lang="el-GR" sz="2000"/>
              <a:t>παρακολούθηση χρηματοοικονομικών αγορών κ.α.)</a:t>
            </a:r>
            <a:endParaRPr lang="en-US" sz="200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180AFA-DEF2-E34E-A66C-041532F03F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51604" y="1412489"/>
            <a:ext cx="3197701" cy="4363844"/>
          </a:xfrm>
        </p:spPr>
        <p:txBody>
          <a:bodyPr>
            <a:normAutofit/>
          </a:bodyPr>
          <a:lstStyle/>
          <a:p>
            <a:r>
              <a:rPr lang="el-GR" sz="2000"/>
              <a:t>Λογισμικά ανάλυσης </a:t>
            </a:r>
            <a:r>
              <a:rPr lang="en-US" sz="2000"/>
              <a:t>streams</a:t>
            </a:r>
            <a:endParaRPr lang="el-GR" sz="2000"/>
          </a:p>
          <a:p>
            <a:pPr lvl="1"/>
            <a:r>
              <a:rPr lang="en-US" sz="2000"/>
              <a:t>Flink</a:t>
            </a:r>
          </a:p>
          <a:p>
            <a:pPr lvl="1"/>
            <a:r>
              <a:rPr lang="en-US" sz="2000"/>
              <a:t>Storm</a:t>
            </a:r>
          </a:p>
          <a:p>
            <a:pPr lvl="1"/>
            <a:r>
              <a:rPr lang="en-US" sz="2000"/>
              <a:t>Kafka</a:t>
            </a:r>
          </a:p>
          <a:p>
            <a:pPr lvl="1"/>
            <a:r>
              <a:rPr lang="en-US" sz="2000"/>
              <a:t>Spark </a:t>
            </a:r>
          </a:p>
          <a:p>
            <a:pPr lvl="1"/>
            <a:r>
              <a:rPr lang="en-US" sz="2000"/>
              <a:t>Samza</a:t>
            </a:r>
          </a:p>
          <a:p>
            <a:pPr lvl="1"/>
            <a:r>
              <a:rPr lang="en-US" sz="2000"/>
              <a:t>Kinesis</a:t>
            </a:r>
          </a:p>
          <a:p>
            <a:pPr lvl="1"/>
            <a:r>
              <a:rPr lang="en-US" sz="2000"/>
              <a:t>…</a:t>
            </a:r>
          </a:p>
          <a:p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313172956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xfrm>
            <a:off x="904877" y="2415322"/>
            <a:ext cx="3451730" cy="2399869"/>
          </a:xfrm>
        </p:spPr>
        <p:txBody>
          <a:bodyPr>
            <a:normAutofit/>
          </a:bodyPr>
          <a:lstStyle/>
          <a:p>
            <a:pPr algn="ctr"/>
            <a:r>
              <a:rPr lang="el-GR" sz="3400" dirty="0"/>
              <a:t>Εξέλιξη του</a:t>
            </a:r>
            <a:r>
              <a:rPr lang="en-US" sz="3400" dirty="0"/>
              <a:t> </a:t>
            </a:r>
            <a:r>
              <a:rPr lang="el-GR" sz="3400" dirty="0"/>
              <a:t>μοντέλου επεξεργασίας στο </a:t>
            </a:r>
            <a:r>
              <a:rPr lang="en-US" sz="3400" dirty="0"/>
              <a:t>Apache Spark</a:t>
            </a:r>
            <a:endParaRPr lang="el-GR" sz="3400" dirty="0"/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>
          <a:xfrm>
            <a:off x="5120640" y="804672"/>
            <a:ext cx="6281928" cy="5248656"/>
          </a:xfrm>
        </p:spPr>
        <p:txBody>
          <a:bodyPr anchor="ctr">
            <a:normAutofit/>
          </a:bodyPr>
          <a:lstStyle/>
          <a:p>
            <a:r>
              <a:rPr lang="en-US" sz="2000" dirty="0"/>
              <a:t>RDD (Resilient Distributed Datasets)</a:t>
            </a:r>
          </a:p>
          <a:p>
            <a:r>
              <a:rPr lang="en-US" sz="2000" dirty="0"/>
              <a:t>Spark 1.3 </a:t>
            </a:r>
            <a:r>
              <a:rPr lang="en-US" sz="2000" dirty="0">
                <a:sym typeface="Wingdings" panose="05000000000000000000" pitchFamily="2" charset="2"/>
              </a:rPr>
              <a:t></a:t>
            </a:r>
            <a:r>
              <a:rPr lang="en-US" sz="2000" dirty="0"/>
              <a:t> </a:t>
            </a:r>
            <a:r>
              <a:rPr lang="en-US" sz="2000" dirty="0" err="1"/>
              <a:t>DataFrame</a:t>
            </a:r>
            <a:r>
              <a:rPr lang="en-US" sz="2000" dirty="0"/>
              <a:t> API (</a:t>
            </a:r>
            <a:r>
              <a:rPr lang="el-GR" sz="2000" dirty="0"/>
              <a:t>χρησιμοποιεί μια </a:t>
            </a:r>
            <a:r>
              <a:rPr lang="el-GR" sz="2000" dirty="0" err="1"/>
              <a:t>ειδικ</a:t>
            </a:r>
            <a:r>
              <a:rPr lang="en-US" sz="2000" dirty="0" err="1"/>
              <a:t>ή</a:t>
            </a:r>
            <a:r>
              <a:rPr lang="en-US" sz="2000" dirty="0"/>
              <a:t> </a:t>
            </a:r>
            <a:r>
              <a:rPr lang="el-GR" sz="2000" dirty="0"/>
              <a:t>γλώσσα ερωτημάτων </a:t>
            </a:r>
            <a:r>
              <a:rPr lang="en-US" sz="2000" dirty="0"/>
              <a:t>– query language – </a:t>
            </a:r>
            <a:r>
              <a:rPr lang="el-GR" sz="2000" dirty="0"/>
              <a:t>για να χειρίζεται τα δεδομένα ταχύτερα σε σχέση με τα </a:t>
            </a:r>
            <a:r>
              <a:rPr lang="en-US" sz="2000" dirty="0"/>
              <a:t>RDD)</a:t>
            </a:r>
          </a:p>
          <a:p>
            <a:r>
              <a:rPr lang="en-US" sz="2000" dirty="0"/>
              <a:t>Spark 1.6 </a:t>
            </a:r>
            <a:r>
              <a:rPr lang="en-US" sz="2000" dirty="0">
                <a:sym typeface="Wingdings" panose="05000000000000000000" pitchFamily="2" charset="2"/>
              </a:rPr>
              <a:t> </a:t>
            </a:r>
            <a:r>
              <a:rPr lang="en-US" sz="2000" dirty="0" err="1"/>
              <a:t>DataSet</a:t>
            </a:r>
            <a:r>
              <a:rPr lang="en-US" sz="2000" dirty="0"/>
              <a:t> API (</a:t>
            </a:r>
            <a:r>
              <a:rPr lang="el-GR" sz="2000" dirty="0"/>
              <a:t>δημιουργεί </a:t>
            </a:r>
            <a:r>
              <a:rPr lang="en-US" sz="2000" dirty="0"/>
              <a:t>query plans </a:t>
            </a:r>
            <a:r>
              <a:rPr lang="el-GR" sz="2000" dirty="0"/>
              <a:t>για την εκτέλεση των ερωτημάτων, ταχύτερο σε σχέση με τα </a:t>
            </a:r>
            <a:r>
              <a:rPr lang="en-US" sz="2000" dirty="0"/>
              <a:t>RDDs)</a:t>
            </a:r>
            <a:endParaRPr lang="el-GR" sz="2000" dirty="0"/>
          </a:p>
          <a:p>
            <a:r>
              <a:rPr lang="en-US" sz="2000" dirty="0"/>
              <a:t>Spark 2.0 </a:t>
            </a:r>
            <a:r>
              <a:rPr lang="en-US" sz="2000" dirty="0">
                <a:sym typeface="Wingdings" panose="05000000000000000000" pitchFamily="2" charset="2"/>
              </a:rPr>
              <a:t> Structured APIs (Datasets, </a:t>
            </a:r>
            <a:r>
              <a:rPr lang="en-US" sz="2000" dirty="0" err="1">
                <a:sym typeface="Wingdings" panose="05000000000000000000" pitchFamily="2" charset="2"/>
              </a:rPr>
              <a:t>DataFrames</a:t>
            </a:r>
            <a:r>
              <a:rPr lang="en-US" sz="2000" dirty="0">
                <a:sym typeface="Wingdings" panose="05000000000000000000" pitchFamily="2" charset="2"/>
              </a:rPr>
              <a:t>, SQL tables and views) – Schemas</a:t>
            </a:r>
            <a:endParaRPr lang="el-GR" sz="2000" dirty="0">
              <a:sym typeface="Wingdings" panose="05000000000000000000" pitchFamily="2" charset="2"/>
            </a:endParaRPr>
          </a:p>
          <a:p>
            <a:r>
              <a:rPr lang="en-US" sz="2000" dirty="0">
                <a:sym typeface="Wingdings" panose="05000000000000000000" pitchFamily="2" charset="2"/>
              </a:rPr>
              <a:t>Spark 3.0  adaptive query execution; dynamic partition pruning; ANSI SQL compliance; improvements in pandas APIs; new UI for structured streaming; up to 40x speedups for calling R user-defined functions; accelerator-aware scheduler</a:t>
            </a:r>
            <a:endParaRPr lang="el-GR" sz="2000" dirty="0"/>
          </a:p>
        </p:txBody>
      </p:sp>
      <p:sp>
        <p:nvSpPr>
          <p:cNvPr id="4" name="Θέση αριθμού διαφάνειας 3">
            <a:extLst>
              <a:ext uri="{FF2B5EF4-FFF2-40B4-BE49-F238E27FC236}">
                <a16:creationId xmlns:a16="http://schemas.microsoft.com/office/drawing/2014/main" id="{C052F223-18B9-8EB4-A10B-E28F2AAE2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02072-C902-4FDA-8BD1-381B3038CE66}" type="slidenum">
              <a:rPr lang="el-GR" smtClean="0"/>
              <a:t>72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67690283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9E6A387E-7BF2-4A78-913E-E5D9A861C1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Spark’s APIs</a:t>
            </a:r>
            <a:endParaRPr lang="el-GR" dirty="0"/>
          </a:p>
        </p:txBody>
      </p:sp>
      <p:graphicFrame>
        <p:nvGraphicFramePr>
          <p:cNvPr id="4" name="Θέση περιεχομένου 3">
            <a:extLst>
              <a:ext uri="{FF2B5EF4-FFF2-40B4-BE49-F238E27FC236}">
                <a16:creationId xmlns:a16="http://schemas.microsoft.com/office/drawing/2014/main" id="{E08E23AC-5111-47D1-87DD-8DCCB0ECF829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Θέση αριθμού διαφάνειας 2">
            <a:extLst>
              <a:ext uri="{FF2B5EF4-FFF2-40B4-BE49-F238E27FC236}">
                <a16:creationId xmlns:a16="http://schemas.microsoft.com/office/drawing/2014/main" id="{581DC579-9FC0-0E56-BE78-E199DBD14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02072-C902-4FDA-8BD1-381B3038CE66}" type="slidenum">
              <a:rPr lang="el-GR" smtClean="0"/>
              <a:t>73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84423952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Απόδοση του </a:t>
            </a:r>
            <a:r>
              <a:rPr lang="en-US" dirty="0"/>
              <a:t>Apache Spark (</a:t>
            </a:r>
            <a:r>
              <a:rPr lang="en-US" dirty="0" err="1"/>
              <a:t>GraySortMetric</a:t>
            </a:r>
            <a:r>
              <a:rPr lang="en-US" dirty="0"/>
              <a:t>, </a:t>
            </a:r>
            <a:r>
              <a:rPr lang="en-US" dirty="0" err="1"/>
              <a:t>CloudSortMetric</a:t>
            </a:r>
            <a:r>
              <a:rPr lang="en-US" dirty="0"/>
              <a:t>, TPC-DS 30TB)</a:t>
            </a:r>
            <a:endParaRPr lang="el-GR" dirty="0"/>
          </a:p>
        </p:txBody>
      </p:sp>
      <p:pic>
        <p:nvPicPr>
          <p:cNvPr id="5" name="Θέση περιεχομένου 4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25569" y="1690688"/>
            <a:ext cx="3406861" cy="4351338"/>
          </a:xfrm>
          <a:prstGeom prst="rect">
            <a:avLst/>
          </a:prstGeom>
        </p:spPr>
      </p:pic>
      <p:pic>
        <p:nvPicPr>
          <p:cNvPr id="7" name="Θέση περιεχομένου 6"/>
          <p:cNvPicPr>
            <a:picLocks noGrp="1" noChangeAspect="1"/>
          </p:cNvPicPr>
          <p:nvPr>
            <p:ph sz="half" idx="2"/>
          </p:nvPr>
        </p:nvPicPr>
        <p:blipFill>
          <a:blip r:embed="rId5"/>
          <a:stretch>
            <a:fillRect/>
          </a:stretch>
        </p:blipFill>
        <p:spPr>
          <a:xfrm>
            <a:off x="6032648" y="1591416"/>
            <a:ext cx="5181600" cy="2558240"/>
          </a:xfrm>
          <a:prstGeom prst="rect">
            <a:avLst/>
          </a:prstGeom>
        </p:spPr>
      </p:pic>
      <p:sp>
        <p:nvSpPr>
          <p:cNvPr id="6" name="Ορθογώνιο 5"/>
          <p:cNvSpPr/>
          <p:nvPr/>
        </p:nvSpPr>
        <p:spPr>
          <a:xfrm>
            <a:off x="1695795" y="6181095"/>
            <a:ext cx="343663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l-GR" sz="1100" dirty="0">
                <a:hlinkClick r:id="rId6"/>
              </a:rPr>
              <a:t>https://databricks.com/blog/2014/11/05/spark-officially-sets-a-new-record-in-large-scale-sorting.html</a:t>
            </a:r>
            <a:r>
              <a:rPr lang="en-US" sz="1100" dirty="0"/>
              <a:t> </a:t>
            </a:r>
            <a:endParaRPr lang="el-GR" sz="1100" dirty="0"/>
          </a:p>
        </p:txBody>
      </p:sp>
      <p:sp>
        <p:nvSpPr>
          <p:cNvPr id="8" name="Ορθογώνιο 7"/>
          <p:cNvSpPr/>
          <p:nvPr/>
        </p:nvSpPr>
        <p:spPr>
          <a:xfrm>
            <a:off x="6172200" y="4050383"/>
            <a:ext cx="469253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l-GR" sz="1200" dirty="0">
                <a:hlinkClick r:id="rId7"/>
              </a:rPr>
              <a:t>https://databricks.com/blog/2016/11/14/setting-new-world-record-apache-spark.html</a:t>
            </a:r>
            <a:r>
              <a:rPr lang="en-US" sz="1200" dirty="0"/>
              <a:t> </a:t>
            </a:r>
            <a:endParaRPr lang="el-GR" sz="1200" dirty="0"/>
          </a:p>
        </p:txBody>
      </p:sp>
      <p:sp>
        <p:nvSpPr>
          <p:cNvPr id="9" name="TextBox 8"/>
          <p:cNvSpPr txBox="1"/>
          <p:nvPr/>
        </p:nvSpPr>
        <p:spPr>
          <a:xfrm>
            <a:off x="1725569" y="1829757"/>
            <a:ext cx="11802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GraySort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 2014</a:t>
            </a:r>
            <a:endParaRPr lang="el-GR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Θέση αριθμού διαφάνειας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CA47B-BB17-47C7-9E60-64B1219A2C73}" type="slidenum">
              <a:rPr lang="el-GR" smtClean="0"/>
              <a:t>74</a:t>
            </a:fld>
            <a:endParaRPr lang="el-GR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A9262A8-AFB4-4788-8D40-484C906336DF}"/>
              </a:ext>
            </a:extLst>
          </p:cNvPr>
          <p:cNvSpPr txBox="1"/>
          <p:nvPr/>
        </p:nvSpPr>
        <p:spPr>
          <a:xfrm>
            <a:off x="5893096" y="4843446"/>
            <a:ext cx="609530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1B3139"/>
                </a:solidFill>
                <a:effectLst/>
                <a:latin typeface="DM Sans"/>
              </a:rPr>
              <a:t>Spark 3.0 performed roughly 2x better than Spark 2.4 in total runtime for 30TB TPC-DS benchmark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7331CF1-F6C0-4816-9E26-54C233934181}"/>
              </a:ext>
            </a:extLst>
          </p:cNvPr>
          <p:cNvSpPr txBox="1"/>
          <p:nvPr/>
        </p:nvSpPr>
        <p:spPr>
          <a:xfrm>
            <a:off x="5936326" y="5424643"/>
            <a:ext cx="586774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sz="1100" dirty="0">
                <a:hlinkClick r:id="rId8"/>
              </a:rPr>
              <a:t>https://databricks.com/blog/2020/06/18/introducing-apache-spark-3-0-now-available-in-databricks-runtime-7-0.html</a:t>
            </a:r>
            <a:r>
              <a:rPr lang="en-US" sz="1100" dirty="0"/>
              <a:t> </a:t>
            </a:r>
            <a:r>
              <a:rPr lang="el-GR" sz="1100" dirty="0"/>
              <a:t> </a:t>
            </a:r>
          </a:p>
        </p:txBody>
      </p:sp>
      <p:sp>
        <p:nvSpPr>
          <p:cNvPr id="14" name="Ορθογώνιο 13">
            <a:extLst>
              <a:ext uri="{FF2B5EF4-FFF2-40B4-BE49-F238E27FC236}">
                <a16:creationId xmlns:a16="http://schemas.microsoft.com/office/drawing/2014/main" id="{D3BA793E-4A20-4922-AFB3-E5D0A789F672}"/>
              </a:ext>
            </a:extLst>
          </p:cNvPr>
          <p:cNvSpPr/>
          <p:nvPr/>
        </p:nvSpPr>
        <p:spPr>
          <a:xfrm>
            <a:off x="989176" y="1554588"/>
            <a:ext cx="58541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</a:t>
            </a:r>
            <a:endParaRPr lang="el-GR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5" name="Ορθογώνιο 14">
            <a:extLst>
              <a:ext uri="{FF2B5EF4-FFF2-40B4-BE49-F238E27FC236}">
                <a16:creationId xmlns:a16="http://schemas.microsoft.com/office/drawing/2014/main" id="{21C6EC95-FF4E-4601-A530-B058626021AC}"/>
              </a:ext>
            </a:extLst>
          </p:cNvPr>
          <p:cNvSpPr/>
          <p:nvPr/>
        </p:nvSpPr>
        <p:spPr>
          <a:xfrm>
            <a:off x="5342674" y="1560421"/>
            <a:ext cx="56137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</a:t>
            </a:r>
            <a:endParaRPr lang="el-GR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6" name="Ορθογώνιο 15">
            <a:extLst>
              <a:ext uri="{FF2B5EF4-FFF2-40B4-BE49-F238E27FC236}">
                <a16:creationId xmlns:a16="http://schemas.microsoft.com/office/drawing/2014/main" id="{F06D9E79-5BD8-4049-8619-E9BC491CDF7A}"/>
              </a:ext>
            </a:extLst>
          </p:cNvPr>
          <p:cNvSpPr/>
          <p:nvPr/>
        </p:nvSpPr>
        <p:spPr>
          <a:xfrm>
            <a:off x="5350688" y="4932200"/>
            <a:ext cx="55335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</a:t>
            </a:r>
            <a:endParaRPr lang="el-GR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6363887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7A4C8-13B0-2F2C-39BF-E1598988C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Apache Spark – Quick Start</a:t>
            </a:r>
            <a:endParaRPr lang="en-GR" dirty="0"/>
          </a:p>
        </p:txBody>
      </p:sp>
      <p:pic>
        <p:nvPicPr>
          <p:cNvPr id="7" name="Content Placeholder 6" descr="A screenshot of a computer&#10;&#10;Description automatically generated">
            <a:extLst>
              <a:ext uri="{FF2B5EF4-FFF2-40B4-BE49-F238E27FC236}">
                <a16:creationId xmlns:a16="http://schemas.microsoft.com/office/drawing/2014/main" id="{902126E3-3D4D-7F4F-F8F5-4A0519614E5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392" y="1735931"/>
            <a:ext cx="4903356" cy="4530725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D5DC8F-CA05-592C-3DF6-C62D6612F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3847E-F973-4043-AFE3-EB6A63798C87}" type="slidenum">
              <a:rPr lang="el-GR" smtClean="0"/>
              <a:t>75</a:t>
            </a:fld>
            <a:endParaRPr lang="el-G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0F28BB1-67B2-5BD1-60DD-DAC413A68C03}"/>
              </a:ext>
            </a:extLst>
          </p:cNvPr>
          <p:cNvSpPr txBox="1"/>
          <p:nvPr/>
        </p:nvSpPr>
        <p:spPr>
          <a:xfrm>
            <a:off x="6795247" y="3870489"/>
            <a:ext cx="410583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R" sz="1100" dirty="0">
                <a:hlinkClick r:id="rId3"/>
              </a:rPr>
              <a:t>https://spark.apache.org/docs/latest/quick-start.html</a:t>
            </a:r>
            <a:r>
              <a:rPr lang="en-GR" sz="11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7619747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DDDBA-8760-F530-12A8-6DBF10CE7E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err="1"/>
              <a:t>Βιβλιογραφ</a:t>
            </a:r>
            <a:r>
              <a:rPr lang="en-GR" dirty="0"/>
              <a:t>ί</a:t>
            </a:r>
            <a:r>
              <a:rPr lang="el-GR" dirty="0"/>
              <a:t>α – αναφορές</a:t>
            </a:r>
            <a:r>
              <a:rPr lang="en-US" dirty="0"/>
              <a:t> (1/2)</a:t>
            </a:r>
            <a:endParaRPr lang="en-GR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CC3859B-A005-7353-DB4B-DCF8C0899E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r>
              <a:rPr lang="en-GB" sz="2800" dirty="0"/>
              <a:t>Digital Transformation Acceleration Through Artificial Intelligence. By Prashant Thomas </a:t>
            </a:r>
            <a:r>
              <a:rPr lang="en-GR" sz="2800" dirty="0">
                <a:hlinkClick r:id="rId3"/>
              </a:rPr>
              <a:t>https://www.linkedin.com/pulse/digital-transformation-acceleration-through-prashant-thomas/</a:t>
            </a:r>
            <a:r>
              <a:rPr lang="en-GR" sz="2800" dirty="0"/>
              <a:t> </a:t>
            </a:r>
          </a:p>
          <a:p>
            <a:r>
              <a:rPr lang="en-GB" sz="2800" dirty="0"/>
              <a:t>Why Software Is Eating the World.</a:t>
            </a:r>
            <a:r>
              <a:rPr lang="el-GR" sz="2800" dirty="0"/>
              <a:t> </a:t>
            </a:r>
            <a:r>
              <a:rPr lang="en-US" sz="2800" dirty="0"/>
              <a:t>By </a:t>
            </a:r>
            <a:r>
              <a:rPr lang="en-GB" sz="2800" dirty="0"/>
              <a:t>Marc Andreessen </a:t>
            </a:r>
            <a:r>
              <a:rPr lang="en-GB" sz="2800" dirty="0">
                <a:hlinkClick r:id="rId4"/>
              </a:rPr>
              <a:t>https://a16z.com/why-software-is-eating-the-world/</a:t>
            </a:r>
            <a:r>
              <a:rPr lang="el-GR" dirty="0"/>
              <a:t> </a:t>
            </a:r>
          </a:p>
          <a:p>
            <a:r>
              <a:rPr lang="en-GB" i="0" dirty="0">
                <a:solidFill>
                  <a:srgbClr val="0A0A0A"/>
                </a:solidFill>
                <a:effectLst/>
                <a:latin typeface="source serif 4"/>
              </a:rPr>
              <a:t>10 years later, software really did eat the world. By Roberto Torres </a:t>
            </a:r>
            <a:r>
              <a:rPr lang="en-GB" i="0" dirty="0">
                <a:solidFill>
                  <a:srgbClr val="0A0A0A"/>
                </a:solidFill>
                <a:effectLst/>
                <a:latin typeface="source serif 4"/>
                <a:hlinkClick r:id="rId5"/>
              </a:rPr>
              <a:t>https://www.ciodive.com/news/software-industry-marc-andreessen/605301/</a:t>
            </a:r>
            <a:endParaRPr lang="en-GB" i="0" dirty="0">
              <a:solidFill>
                <a:srgbClr val="0A0A0A"/>
              </a:solidFill>
              <a:effectLst/>
              <a:latin typeface="source serif 4"/>
            </a:endParaRPr>
          </a:p>
          <a:p>
            <a:r>
              <a:rPr lang="en-GB" dirty="0">
                <a:solidFill>
                  <a:srgbClr val="0A0A0A"/>
                </a:solidFill>
                <a:latin typeface="source serif 4"/>
              </a:rPr>
              <a:t>The techno-optimist manifesto </a:t>
            </a:r>
            <a:r>
              <a:rPr lang="en-GB" dirty="0">
                <a:solidFill>
                  <a:srgbClr val="0A0A0A"/>
                </a:solidFill>
                <a:latin typeface="source serif 4"/>
                <a:hlinkClick r:id="rId6"/>
              </a:rPr>
              <a:t>https://a16z.com/</a:t>
            </a:r>
            <a:r>
              <a:rPr lang="en-GB" dirty="0">
                <a:solidFill>
                  <a:srgbClr val="0A0A0A"/>
                </a:solidFill>
                <a:latin typeface="source serif 4"/>
              </a:rPr>
              <a:t> </a:t>
            </a:r>
          </a:p>
          <a:p>
            <a:r>
              <a:rPr lang="en-GB" dirty="0">
                <a:solidFill>
                  <a:srgbClr val="0A0A0A"/>
                </a:solidFill>
                <a:latin typeface="source serif 4"/>
              </a:rPr>
              <a:t>How KODAK failed. By </a:t>
            </a:r>
            <a:r>
              <a:rPr lang="en-GB" dirty="0" err="1">
                <a:solidFill>
                  <a:srgbClr val="0A0A0A"/>
                </a:solidFill>
                <a:latin typeface="source serif 4"/>
              </a:rPr>
              <a:t>Chunka</a:t>
            </a:r>
            <a:r>
              <a:rPr lang="en-GB" dirty="0">
                <a:solidFill>
                  <a:srgbClr val="0A0A0A"/>
                </a:solidFill>
                <a:latin typeface="source serif 4"/>
              </a:rPr>
              <a:t> Mui </a:t>
            </a:r>
            <a:r>
              <a:rPr lang="en-GB" dirty="0">
                <a:solidFill>
                  <a:srgbClr val="0A0A0A"/>
                </a:solidFill>
                <a:latin typeface="source serif 4"/>
                <a:hlinkClick r:id="rId7"/>
              </a:rPr>
              <a:t>https://www.forbes.com/sites/chunkamui/2012/01/18/how-kodak-failed/</a:t>
            </a:r>
            <a:r>
              <a:rPr lang="en-GB" dirty="0">
                <a:solidFill>
                  <a:srgbClr val="0A0A0A"/>
                </a:solidFill>
                <a:latin typeface="source serif 4"/>
              </a:rPr>
              <a:t> </a:t>
            </a:r>
          </a:p>
          <a:p>
            <a:r>
              <a:rPr lang="en-GB" i="0" dirty="0">
                <a:solidFill>
                  <a:srgbClr val="0A0A0A"/>
                </a:solidFill>
                <a:effectLst/>
                <a:latin typeface="source serif 4"/>
              </a:rPr>
              <a:t>Kodak’s Downfall Wasn’t About Technology. By Scott D. Anthony </a:t>
            </a:r>
            <a:r>
              <a:rPr lang="en-GB" i="0" dirty="0">
                <a:solidFill>
                  <a:srgbClr val="0A0A0A"/>
                </a:solidFill>
                <a:effectLst/>
                <a:latin typeface="source serif 4"/>
                <a:hlinkClick r:id="rId8"/>
              </a:rPr>
              <a:t>https://hbr.org/2016/07/kodaks-downfall-wasnt-about-technology</a:t>
            </a:r>
            <a:r>
              <a:rPr lang="en-GB" i="0" dirty="0">
                <a:solidFill>
                  <a:srgbClr val="0A0A0A"/>
                </a:solidFill>
                <a:effectLst/>
                <a:latin typeface="source serif 4"/>
              </a:rPr>
              <a:t> </a:t>
            </a:r>
          </a:p>
          <a:p>
            <a:r>
              <a:rPr lang="en-GB" sz="2800" dirty="0"/>
              <a:t>Beyond Metcalfe’s Law for Network Effects. By Andrew Chen </a:t>
            </a:r>
            <a:r>
              <a:rPr lang="en-GB" sz="2800" dirty="0">
                <a:hlinkClick r:id="rId9"/>
              </a:rPr>
              <a:t>https://a16z.com/beyond-metcalfes-law-for-network-effects/</a:t>
            </a:r>
            <a:r>
              <a:rPr lang="en-GB" sz="2800" dirty="0"/>
              <a:t> </a:t>
            </a:r>
          </a:p>
          <a:p>
            <a:r>
              <a:rPr lang="en-GB" sz="2800" dirty="0"/>
              <a:t>How Long Does It Take to Hit 50 Million Users? By Jeff Desjardins </a:t>
            </a:r>
            <a:r>
              <a:rPr lang="en-GB" sz="2800" dirty="0">
                <a:hlinkClick r:id="rId10"/>
              </a:rPr>
              <a:t>https://www.visualcapitalist.com/how-long-does-it-take-to-hit-50-million-users/</a:t>
            </a:r>
            <a:r>
              <a:rPr lang="en-GB" sz="2800" dirty="0"/>
              <a:t> </a:t>
            </a:r>
          </a:p>
          <a:p>
            <a:r>
              <a:rPr lang="en-GB" sz="2800" dirty="0"/>
              <a:t>Cray 1 Supercomputer Performance Comparisons With Home Computers Phones and Tablets. By </a:t>
            </a:r>
            <a:r>
              <a:rPr lang="en-GB" dirty="0">
                <a:solidFill>
                  <a:srgbClr val="000000"/>
                </a:solidFill>
              </a:rPr>
              <a:t>Roy Longbottom </a:t>
            </a:r>
            <a:r>
              <a:rPr lang="en-GB" sz="2800" dirty="0">
                <a:hlinkClick r:id="rId11"/>
              </a:rPr>
              <a:t>http://www.roylongbottom.org.uk/Cray%201%20Supercomputer%20Performance%20Comparisons%20With%20Home%20Computers%20Phones%20and%20Tablets.htm</a:t>
            </a:r>
            <a:r>
              <a:rPr lang="el-GR" sz="2800" dirty="0"/>
              <a:t> </a:t>
            </a:r>
            <a:endParaRPr lang="en-US" sz="2800" dirty="0"/>
          </a:p>
          <a:p>
            <a:r>
              <a:rPr lang="en-GB" sz="2800" dirty="0"/>
              <a:t>Command-line Tools can be 235x Faster than your Hadoop Cluster</a:t>
            </a:r>
            <a:r>
              <a:rPr lang="en-US" sz="2800" dirty="0"/>
              <a:t>. By Adam Drake </a:t>
            </a:r>
            <a:r>
              <a:rPr lang="en-US" sz="2800" dirty="0">
                <a:hlinkClick r:id="rId12"/>
              </a:rPr>
              <a:t>https://adamdrake.com/command-line-tools-can-be-235x-faster-than-your-hadoop-cluster.html</a:t>
            </a:r>
            <a:r>
              <a:rPr lang="en-US" sz="2800" dirty="0"/>
              <a:t> </a:t>
            </a:r>
          </a:p>
          <a:p>
            <a:r>
              <a:rPr lang="en-US" dirty="0"/>
              <a:t>Chess Analysis with </a:t>
            </a:r>
            <a:r>
              <a:rPr lang="en-US" dirty="0" err="1"/>
              <a:t>MRJob</a:t>
            </a:r>
            <a:r>
              <a:rPr lang="en-US" dirty="0"/>
              <a:t>. By Tom Hayden </a:t>
            </a:r>
            <a:r>
              <a:rPr lang="en-GB" dirty="0">
                <a:hlinkClick r:id="rId13"/>
              </a:rPr>
              <a:t>https://web.archive.org/web/20140119221101/https://tomhayden3.com/2013/12/27/chess-mr-job/</a:t>
            </a:r>
            <a:r>
              <a:rPr lang="en-GB" dirty="0"/>
              <a:t> </a:t>
            </a:r>
            <a:endParaRPr lang="en-GR" dirty="0"/>
          </a:p>
          <a:p>
            <a:r>
              <a:rPr lang="en-GB" sz="2800" dirty="0"/>
              <a:t>The One Billion Row Challenge. By Gunnar </a:t>
            </a:r>
            <a:r>
              <a:rPr lang="en-GB" sz="2800" dirty="0" err="1"/>
              <a:t>Morling</a:t>
            </a:r>
            <a:r>
              <a:rPr lang="en-GB" sz="2800" dirty="0"/>
              <a:t> </a:t>
            </a:r>
            <a:r>
              <a:rPr lang="en-GB" sz="2800" dirty="0">
                <a:hlinkClick r:id="rId14"/>
              </a:rPr>
              <a:t>https://www.morling.dev/blog/one-billion-row-challenge/</a:t>
            </a:r>
            <a:r>
              <a:rPr lang="en-GB" sz="2800" dirty="0"/>
              <a:t> </a:t>
            </a:r>
            <a:endParaRPr lang="el-GR" sz="2800" dirty="0"/>
          </a:p>
          <a:p>
            <a:r>
              <a:rPr lang="en-GB" dirty="0"/>
              <a:t>Getting Familiarized with the Hadoop Distribution File System</a:t>
            </a:r>
            <a:r>
              <a:rPr lang="el-GR" dirty="0"/>
              <a:t>. </a:t>
            </a:r>
            <a:r>
              <a:rPr lang="en-US" dirty="0"/>
              <a:t>By Anoop Kumar</a:t>
            </a:r>
            <a:r>
              <a:rPr lang="el-GR" dirty="0"/>
              <a:t> </a:t>
            </a:r>
            <a:r>
              <a:rPr lang="en-GB" dirty="0">
                <a:hlinkClick r:id="rId15"/>
              </a:rPr>
              <a:t>https://www.developer.com/database/getting-familiarized-with-the-hadoop-distribution-file-system/</a:t>
            </a:r>
            <a:r>
              <a:rPr lang="el-GR" dirty="0"/>
              <a:t> </a:t>
            </a:r>
            <a:endParaRPr lang="en-GR" sz="2800" dirty="0"/>
          </a:p>
          <a:p>
            <a:r>
              <a:rPr lang="en-GB" b="0" i="0" dirty="0">
                <a:solidFill>
                  <a:srgbClr val="222222"/>
                </a:solidFill>
                <a:effectLst/>
              </a:rPr>
              <a:t>Dean, Jeffrey, and Sanjay Ghemawat. "MapReduce: Simplified data processing on large clusters." (2004).</a:t>
            </a:r>
            <a:endParaRPr lang="el-GR" b="0" i="0" dirty="0">
              <a:solidFill>
                <a:srgbClr val="222222"/>
              </a:solidFill>
              <a:effectLst/>
            </a:endParaRPr>
          </a:p>
          <a:p>
            <a:r>
              <a:rPr lang="en-GB" sz="2800" dirty="0"/>
              <a:t>Hadoop Market by Product (Software, Hardware and Services) and by Applications - Global Industry Analysis and Forecast 2022-2027</a:t>
            </a:r>
            <a:r>
              <a:rPr lang="el-GR" sz="2800" dirty="0"/>
              <a:t>. </a:t>
            </a:r>
            <a:r>
              <a:rPr lang="en-GB" sz="2800" dirty="0">
                <a:hlinkClick r:id="rId16"/>
              </a:rPr>
              <a:t>https://www.marketresearchengine.com/reportdetails/hadoop-market-share</a:t>
            </a:r>
            <a:r>
              <a:rPr lang="el-GR" sz="2800" dirty="0"/>
              <a:t> </a:t>
            </a:r>
            <a:endParaRPr lang="en-GB" sz="2800" dirty="0"/>
          </a:p>
          <a:p>
            <a:endParaRPr lang="en-GB" sz="2800" dirty="0"/>
          </a:p>
          <a:p>
            <a:endParaRPr lang="en-GR" sz="2800" dirty="0"/>
          </a:p>
          <a:p>
            <a:endParaRPr lang="en-G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B8AF5B-99CA-5702-9CE5-118709B80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3847E-F973-4043-AFE3-EB6A63798C87}" type="slidenum">
              <a:rPr lang="el-GR" smtClean="0"/>
              <a:t>76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70437466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BC72AD-ED14-B204-D43C-FEAEFA795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err="1"/>
              <a:t>Βιβλιογραφ</a:t>
            </a:r>
            <a:r>
              <a:rPr lang="en-GR" dirty="0"/>
              <a:t>ί</a:t>
            </a:r>
            <a:r>
              <a:rPr lang="el-GR" dirty="0"/>
              <a:t>α – αναφορές</a:t>
            </a:r>
            <a:r>
              <a:rPr lang="en-US" dirty="0"/>
              <a:t> (2/2)</a:t>
            </a:r>
            <a:endParaRPr lang="en-G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D8F84E-27E4-9A19-4B6F-7C2740CEE5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1100" dirty="0"/>
              <a:t>The new Cloudera-Hortonworks Hadoop: 100 percent open source, 50 percent boring. By George </a:t>
            </a:r>
            <a:r>
              <a:rPr lang="en-GB" sz="1100" dirty="0" err="1"/>
              <a:t>Anadiotis</a:t>
            </a:r>
            <a:r>
              <a:rPr lang="en-GB" sz="1100" dirty="0"/>
              <a:t>, </a:t>
            </a:r>
            <a:r>
              <a:rPr lang="en-GB" sz="1100" dirty="0">
                <a:hlinkClick r:id="rId2"/>
              </a:rPr>
              <a:t>https://www.zdnet.com/article/the-new-cloudera-hortonworks-hadoop-100-open-source-50-boring/</a:t>
            </a:r>
            <a:r>
              <a:rPr lang="en-GB" sz="1100" dirty="0"/>
              <a:t> </a:t>
            </a:r>
            <a:endParaRPr lang="el-GR" sz="1100" dirty="0"/>
          </a:p>
          <a:p>
            <a:r>
              <a:rPr lang="en-GB" sz="1100" dirty="0"/>
              <a:t>Apache Spark Officially Sets a New Record in Large-Scale Sorting</a:t>
            </a:r>
            <a:r>
              <a:rPr lang="el-GR" sz="1100" dirty="0"/>
              <a:t>. </a:t>
            </a:r>
            <a:r>
              <a:rPr lang="en-US" sz="1100" dirty="0"/>
              <a:t>By Reynold Xin, </a:t>
            </a:r>
            <a:r>
              <a:rPr lang="en-US" sz="1100" dirty="0">
                <a:hlinkClick r:id="rId3"/>
              </a:rPr>
              <a:t>https://www.databricks.com/blog/2014/11/05/spark-officially-sets-a-new-record-in-large-scale-sorting.html</a:t>
            </a:r>
            <a:r>
              <a:rPr lang="en-US" sz="1100" dirty="0"/>
              <a:t>  </a:t>
            </a:r>
          </a:p>
          <a:p>
            <a:r>
              <a:rPr lang="en-GB" sz="1100" dirty="0"/>
              <a:t>$1.44 per terabyte: setting a new world record with Apache Spark. </a:t>
            </a:r>
            <a:r>
              <a:rPr lang="en-US" sz="1100" dirty="0"/>
              <a:t>By Reynold Xin, </a:t>
            </a:r>
            <a:r>
              <a:rPr lang="en-US" sz="1100" dirty="0">
                <a:hlinkClick r:id="rId4"/>
              </a:rPr>
              <a:t>https://www.databricks.com/blog/2016/11/14/setting-new-world-record-apache-spark.html</a:t>
            </a:r>
            <a:r>
              <a:rPr lang="en-US" sz="1100" dirty="0"/>
              <a:t> </a:t>
            </a:r>
            <a:endParaRPr lang="en-GR" sz="1100" dirty="0"/>
          </a:p>
          <a:p>
            <a:r>
              <a:rPr lang="en-GB" sz="1100" dirty="0"/>
              <a:t>Introducing Apache Spark 3.0. By </a:t>
            </a:r>
            <a:r>
              <a:rPr lang="en-GB" sz="1100" dirty="0" err="1"/>
              <a:t>Matei</a:t>
            </a:r>
            <a:r>
              <a:rPr lang="en-GB" sz="1100" dirty="0"/>
              <a:t> </a:t>
            </a:r>
            <a:r>
              <a:rPr lang="en-GB" sz="1100" dirty="0" err="1"/>
              <a:t>Zaharia</a:t>
            </a:r>
            <a:r>
              <a:rPr lang="en-GB" sz="1100" dirty="0"/>
              <a:t>, Reynold Xin, Xiao Li, </a:t>
            </a:r>
            <a:r>
              <a:rPr lang="en-GB" sz="1100" dirty="0" err="1"/>
              <a:t>Wenchen</a:t>
            </a:r>
            <a:r>
              <a:rPr lang="en-GB" sz="1100" dirty="0"/>
              <a:t> Fan and Yin </a:t>
            </a:r>
            <a:r>
              <a:rPr lang="en-GB" sz="1100" dirty="0" err="1"/>
              <a:t>Huai</a:t>
            </a:r>
            <a:r>
              <a:rPr lang="en-GB" sz="1100" dirty="0"/>
              <a:t>, </a:t>
            </a:r>
            <a:r>
              <a:rPr lang="en-GB" sz="1100" dirty="0">
                <a:hlinkClick r:id="rId5"/>
              </a:rPr>
              <a:t>https://databricks.com/blog/2020/06/18/introducing-apache-spark-3-0-now-available-in-databricks-runtime-7-0.html</a:t>
            </a:r>
            <a:r>
              <a:rPr lang="en-GB" sz="1100" dirty="0"/>
              <a:t>   </a:t>
            </a:r>
          </a:p>
          <a:p>
            <a:r>
              <a:rPr lang="en-GB" sz="1100" dirty="0"/>
              <a:t>Hadoop Tutorial: Getting Started with Hadoop by </a:t>
            </a:r>
            <a:r>
              <a:rPr lang="en-GB" sz="1100" dirty="0" err="1"/>
              <a:t>Simplilearn</a:t>
            </a:r>
            <a:r>
              <a:rPr lang="en-GB" sz="1100" dirty="0"/>
              <a:t>, </a:t>
            </a:r>
            <a:r>
              <a:rPr lang="en-GB" sz="1100" dirty="0">
                <a:hlinkClick r:id="rId6"/>
              </a:rPr>
              <a:t>https://www.simplilearn.com/tutorials/hadoop-tutorial</a:t>
            </a:r>
            <a:r>
              <a:rPr lang="en-GB" sz="1100" dirty="0"/>
              <a:t> </a:t>
            </a:r>
          </a:p>
          <a:p>
            <a:r>
              <a:rPr lang="en-GB" sz="1100" dirty="0"/>
              <a:t>Phi-2: The surprising power of small language models. By </a:t>
            </a:r>
            <a:r>
              <a:rPr lang="en-GB" sz="1100" dirty="0" err="1"/>
              <a:t>Mojan</a:t>
            </a:r>
            <a:r>
              <a:rPr lang="en-GB" sz="1100" dirty="0"/>
              <a:t> </a:t>
            </a:r>
            <a:r>
              <a:rPr lang="en-GB" sz="1100" dirty="0" err="1"/>
              <a:t>Javaheripi</a:t>
            </a:r>
            <a:r>
              <a:rPr lang="en-GB" sz="1100" dirty="0"/>
              <a:t> , Sébastien </a:t>
            </a:r>
            <a:r>
              <a:rPr lang="en-GB" sz="1100" dirty="0" err="1"/>
              <a:t>Bubeck</a:t>
            </a:r>
            <a:r>
              <a:rPr lang="en-GB" sz="1100" dirty="0"/>
              <a:t> , </a:t>
            </a:r>
            <a:r>
              <a:rPr lang="en-GB" sz="1100" dirty="0">
                <a:hlinkClick r:id="rId7"/>
              </a:rPr>
              <a:t>https://www.microsoft.com/en-us/research/blog/phi-2-the-surprising-power-of-small-language-models/</a:t>
            </a:r>
            <a:r>
              <a:rPr lang="en-GB" sz="1100" dirty="0"/>
              <a:t> - </a:t>
            </a:r>
            <a:r>
              <a:rPr lang="en-GB" sz="1100" dirty="0">
                <a:hlinkClick r:id="rId8"/>
              </a:rPr>
              <a:t>https://x.com/itsPaulAi/status/1744764796011155947</a:t>
            </a:r>
            <a:r>
              <a:rPr lang="en-GB" sz="1100" dirty="0"/>
              <a:t>   </a:t>
            </a:r>
          </a:p>
          <a:p>
            <a:endParaRPr lang="en-GB" sz="1100" dirty="0"/>
          </a:p>
          <a:p>
            <a:endParaRPr lang="en-GB" sz="1100" dirty="0"/>
          </a:p>
          <a:p>
            <a:endParaRPr lang="en-GR" sz="1100" dirty="0"/>
          </a:p>
          <a:p>
            <a:endParaRPr lang="en-GR" sz="1100" dirty="0"/>
          </a:p>
          <a:p>
            <a:endParaRPr lang="en-GR" sz="11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7AB65C-FD97-F8FC-E836-0039303433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3847E-F973-4043-AFE3-EB6A63798C87}" type="slidenum">
              <a:rPr lang="el-GR" smtClean="0"/>
              <a:t>77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6724816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Τίτλος 7">
            <a:extLst>
              <a:ext uri="{FF2B5EF4-FFF2-40B4-BE49-F238E27FC236}">
                <a16:creationId xmlns:a16="http://schemas.microsoft.com/office/drawing/2014/main" id="{8B5C4C14-E509-4FAD-8618-4F599F006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Σε πόσο χρόνο αποκτήθηκαν </a:t>
            </a:r>
            <a:r>
              <a:rPr lang="en-US" dirty="0"/>
              <a:t>50 </a:t>
            </a:r>
            <a:r>
              <a:rPr lang="el-GR" dirty="0"/>
              <a:t>εκατομμύρια πελάτες;</a:t>
            </a:r>
          </a:p>
        </p:txBody>
      </p:sp>
      <p:pic>
        <p:nvPicPr>
          <p:cNvPr id="1026" name="Picture 2" descr="How Long Does It Take to Hit 50 Million Users?">
            <a:extLst>
              <a:ext uri="{FF2B5EF4-FFF2-40B4-BE49-F238E27FC236}">
                <a16:creationId xmlns:a16="http://schemas.microsoft.com/office/drawing/2014/main" id="{F735A913-C084-4B06-81C9-8ACF53BD2942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07" r="2570" b="4671"/>
          <a:stretch/>
        </p:blipFill>
        <p:spPr bwMode="auto">
          <a:xfrm>
            <a:off x="1404257" y="1642467"/>
            <a:ext cx="3910693" cy="5120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Θέση περιεχομένου 9">
            <a:extLst>
              <a:ext uri="{FF2B5EF4-FFF2-40B4-BE49-F238E27FC236}">
                <a16:creationId xmlns:a16="http://schemas.microsoft.com/office/drawing/2014/main" id="{9F506DF7-A6F1-44A1-8FF4-A3320437412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067437"/>
            <a:ext cx="5181600" cy="3867714"/>
          </a:xfrm>
          <a:prstGeom prst="rect">
            <a:avLst/>
          </a:prstGeom>
        </p:spPr>
      </p:pic>
      <p:sp>
        <p:nvSpPr>
          <p:cNvPr id="5" name="Θέση αριθμού διαφάνειας 4">
            <a:extLst>
              <a:ext uri="{FF2B5EF4-FFF2-40B4-BE49-F238E27FC236}">
                <a16:creationId xmlns:a16="http://schemas.microsoft.com/office/drawing/2014/main" id="{33D2F5AF-F7BE-4849-B090-01F9AF093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8B348-400F-459C-9BD7-52575716190C}" type="slidenum">
              <a:rPr lang="el-GR" smtClean="0"/>
              <a:t>8</a:t>
            </a:fld>
            <a:endParaRPr lang="el-GR"/>
          </a:p>
        </p:txBody>
      </p:sp>
      <p:sp>
        <p:nvSpPr>
          <p:cNvPr id="11" name="Ορθογώνιο 10">
            <a:extLst>
              <a:ext uri="{FF2B5EF4-FFF2-40B4-BE49-F238E27FC236}">
                <a16:creationId xmlns:a16="http://schemas.microsoft.com/office/drawing/2014/main" id="{53F8543F-7E91-47D4-95E6-7195F96F70A1}"/>
              </a:ext>
            </a:extLst>
          </p:cNvPr>
          <p:cNvSpPr/>
          <p:nvPr/>
        </p:nvSpPr>
        <p:spPr>
          <a:xfrm>
            <a:off x="5715000" y="6033184"/>
            <a:ext cx="6096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100" dirty="0">
                <a:hlinkClick r:id="rId4"/>
              </a:rPr>
              <a:t>https://www.visualcapitalist.com/how-long-does-it-take-to-hit-50-million-users/</a:t>
            </a:r>
            <a:endParaRPr lang="el-GR" sz="1100" dirty="0"/>
          </a:p>
        </p:txBody>
      </p:sp>
    </p:spTree>
    <p:extLst>
      <p:ext uri="{BB962C8B-B14F-4D97-AF65-F5344CB8AC3E}">
        <p14:creationId xmlns:p14="http://schemas.microsoft.com/office/powerpoint/2010/main" val="12029867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xfrm>
            <a:off x="-1" y="2053641"/>
            <a:ext cx="5295234" cy="2760098"/>
          </a:xfrm>
        </p:spPr>
        <p:txBody>
          <a:bodyPr>
            <a:normAutofit/>
          </a:bodyPr>
          <a:lstStyle/>
          <a:p>
            <a:r>
              <a:rPr lang="el-GR" dirty="0">
                <a:solidFill>
                  <a:srgbClr val="FFFFFF"/>
                </a:solidFill>
              </a:rPr>
              <a:t>Τι είναι τα </a:t>
            </a:r>
            <a:r>
              <a:rPr lang="en-US" dirty="0">
                <a:solidFill>
                  <a:srgbClr val="FFFFFF"/>
                </a:solidFill>
              </a:rPr>
              <a:t>Big Data;</a:t>
            </a:r>
            <a:endParaRPr lang="el-GR" dirty="0">
              <a:solidFill>
                <a:srgbClr val="FFFFFF"/>
              </a:solidFill>
            </a:endParaRPr>
          </a:p>
        </p:txBody>
      </p:sp>
      <p:sp>
        <p:nvSpPr>
          <p:cNvPr id="4" name="Θέση περιεχομένου 3"/>
          <p:cNvSpPr>
            <a:spLocks noGrp="1"/>
          </p:cNvSpPr>
          <p:nvPr>
            <p:ph idx="1"/>
          </p:nvPr>
        </p:nvSpPr>
        <p:spPr>
          <a:xfrm>
            <a:off x="6090574" y="801866"/>
            <a:ext cx="5306084" cy="5230634"/>
          </a:xfrm>
        </p:spPr>
        <p:txBody>
          <a:bodyPr anchor="ctr">
            <a:normAutofit lnSpcReduction="10000"/>
          </a:bodyPr>
          <a:lstStyle/>
          <a:p>
            <a:r>
              <a:rPr lang="el-GR" sz="2400" b="1" dirty="0">
                <a:solidFill>
                  <a:srgbClr val="000000"/>
                </a:solidFill>
              </a:rPr>
              <a:t>Τα </a:t>
            </a:r>
            <a:r>
              <a:rPr lang="en-US" sz="2400" b="1" dirty="0">
                <a:solidFill>
                  <a:srgbClr val="000000"/>
                </a:solidFill>
              </a:rPr>
              <a:t>Big Data </a:t>
            </a:r>
            <a:r>
              <a:rPr lang="el-GR" sz="2400" b="1" dirty="0">
                <a:solidFill>
                  <a:srgbClr val="000000"/>
                </a:solidFill>
              </a:rPr>
              <a:t>είναι τεράστιες ποσότητες δομημένων, </a:t>
            </a:r>
            <a:r>
              <a:rPr lang="el-GR" sz="2400" b="1" dirty="0" err="1">
                <a:solidFill>
                  <a:srgbClr val="000000"/>
                </a:solidFill>
              </a:rPr>
              <a:t>ημιδομημένων</a:t>
            </a:r>
            <a:r>
              <a:rPr lang="el-GR" sz="2400" b="1" dirty="0">
                <a:solidFill>
                  <a:srgbClr val="000000"/>
                </a:solidFill>
              </a:rPr>
              <a:t> και αδόμητων δεδομένων</a:t>
            </a:r>
          </a:p>
          <a:p>
            <a:r>
              <a:rPr lang="el-GR" sz="2400" dirty="0">
                <a:solidFill>
                  <a:srgbClr val="000000"/>
                </a:solidFill>
              </a:rPr>
              <a:t>Τα </a:t>
            </a:r>
            <a:r>
              <a:rPr lang="en-US" sz="2400" dirty="0">
                <a:solidFill>
                  <a:srgbClr val="000000"/>
                </a:solidFill>
              </a:rPr>
              <a:t>Big Data </a:t>
            </a:r>
            <a:r>
              <a:rPr lang="el-GR" sz="2400" dirty="0">
                <a:solidFill>
                  <a:srgbClr val="000000"/>
                </a:solidFill>
              </a:rPr>
              <a:t>εμφανίζονται ως αποτέλεσμα τεχνολογικών εξελίξεων που συνέβησαν τα τελευταία 50+ έτη </a:t>
            </a:r>
          </a:p>
          <a:p>
            <a:r>
              <a:rPr lang="el-GR" sz="2400" dirty="0">
                <a:solidFill>
                  <a:srgbClr val="000000"/>
                </a:solidFill>
              </a:rPr>
              <a:t>Δεδομένα τα οποία δεν μπορούν να αποθηκευτούν και να επεξεργαστούν από ένα μόνο </a:t>
            </a:r>
            <a:r>
              <a:rPr lang="en-US" sz="2400" dirty="0">
                <a:solidFill>
                  <a:srgbClr val="000000"/>
                </a:solidFill>
              </a:rPr>
              <a:t>(</a:t>
            </a:r>
            <a:r>
              <a:rPr lang="el-GR" sz="2400" dirty="0">
                <a:solidFill>
                  <a:srgbClr val="000000"/>
                </a:solidFill>
              </a:rPr>
              <a:t>μεγάλο</a:t>
            </a:r>
            <a:r>
              <a:rPr lang="en-US" sz="2400" dirty="0">
                <a:solidFill>
                  <a:srgbClr val="000000"/>
                </a:solidFill>
              </a:rPr>
              <a:t>) </a:t>
            </a:r>
            <a:r>
              <a:rPr lang="el-GR" sz="2400" dirty="0">
                <a:solidFill>
                  <a:srgbClr val="000000"/>
                </a:solidFill>
              </a:rPr>
              <a:t>υπολογιστικό σύστημα κατηγοριοποιούνται ως </a:t>
            </a:r>
            <a:r>
              <a:rPr lang="en-US" sz="2400" dirty="0">
                <a:solidFill>
                  <a:srgbClr val="000000"/>
                </a:solidFill>
              </a:rPr>
              <a:t>Big Data</a:t>
            </a:r>
          </a:p>
          <a:p>
            <a:r>
              <a:rPr lang="el-GR" sz="2400" dirty="0">
                <a:solidFill>
                  <a:srgbClr val="000000"/>
                </a:solidFill>
              </a:rPr>
              <a:t>Ο όρος </a:t>
            </a:r>
            <a:r>
              <a:rPr lang="en-US" sz="2400" dirty="0">
                <a:solidFill>
                  <a:srgbClr val="000000"/>
                </a:solidFill>
              </a:rPr>
              <a:t>Big Data </a:t>
            </a:r>
            <a:r>
              <a:rPr lang="el-GR" sz="2400" dirty="0">
                <a:solidFill>
                  <a:srgbClr val="000000"/>
                </a:solidFill>
              </a:rPr>
              <a:t>χρησιμοποιείται ήδη από τη δεκαετία του 90, η ευρεία χρήση του όρου αποδίδεται στον </a:t>
            </a:r>
            <a:r>
              <a:rPr lang="en-US" sz="2400" dirty="0">
                <a:solidFill>
                  <a:srgbClr val="000000"/>
                </a:solidFill>
                <a:hlinkClick r:id="rId4"/>
              </a:rPr>
              <a:t>John </a:t>
            </a:r>
            <a:r>
              <a:rPr lang="en-US" sz="2400" dirty="0" err="1">
                <a:solidFill>
                  <a:srgbClr val="000000"/>
                </a:solidFill>
                <a:hlinkClick r:id="rId4"/>
              </a:rPr>
              <a:t>Mashley</a:t>
            </a:r>
            <a:endParaRPr lang="el-GR" sz="2000" dirty="0">
              <a:solidFill>
                <a:srgbClr val="000000"/>
              </a:solidFill>
            </a:endParaRPr>
          </a:p>
          <a:p>
            <a:endParaRPr lang="el-GR" sz="2400" dirty="0">
              <a:solidFill>
                <a:srgbClr val="000000"/>
              </a:solidFill>
            </a:endParaRPr>
          </a:p>
        </p:txBody>
      </p:sp>
      <p:sp>
        <p:nvSpPr>
          <p:cNvPr id="3" name="Θέση αριθμού διαφάνειας 2"/>
          <p:cNvSpPr>
            <a:spLocks noGrp="1"/>
          </p:cNvSpPr>
          <p:nvPr>
            <p:ph type="sldNum" sz="quarter" idx="12"/>
          </p:nvPr>
        </p:nvSpPr>
        <p:spPr>
          <a:xfrm>
            <a:off x="10825930" y="6223702"/>
            <a:ext cx="570728" cy="31406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34CA47B-BB17-47C7-9E60-64B1219A2C73}" type="slidenum">
              <a:rPr lang="el-GR" sz="1000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9</a:t>
            </a:fld>
            <a:endParaRPr lang="el-GR" sz="100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6582957"/>
      </p:ext>
    </p:extLst>
  </p:cSld>
  <p:clrMapOvr>
    <a:masterClrMapping/>
  </p:clrMapOvr>
</p:sld>
</file>

<file path=ppt/theme/theme1.xml><?xml version="1.0" encoding="utf-8"?>
<a:theme xmlns:a="http://schemas.openxmlformats.org/drawingml/2006/main" name="Θέμα του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Θέμα του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1600</TotalTime>
  <Words>7052</Words>
  <Application>Microsoft Macintosh PowerPoint</Application>
  <PresentationFormat>Widescreen</PresentationFormat>
  <Paragraphs>802</Paragraphs>
  <Slides>77</Slides>
  <Notes>39</Notes>
  <HiddenSlides>0</HiddenSlides>
  <MMClips>1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77</vt:i4>
      </vt:variant>
    </vt:vector>
  </HeadingPairs>
  <TitlesOfParts>
    <vt:vector size="94" baseType="lpstr">
      <vt:lpstr>-apple-system</vt:lpstr>
      <vt:lpstr>Aptos</vt:lpstr>
      <vt:lpstr>Arial</vt:lpstr>
      <vt:lpstr>Calibri</vt:lpstr>
      <vt:lpstr>Calibri Light</vt:lpstr>
      <vt:lpstr>Cambria Math</vt:lpstr>
      <vt:lpstr>Consolas</vt:lpstr>
      <vt:lpstr>Courier New</vt:lpstr>
      <vt:lpstr>DM Sans</vt:lpstr>
      <vt:lpstr>Georgia</vt:lpstr>
      <vt:lpstr>Menlo</vt:lpstr>
      <vt:lpstr>Myriad Pro</vt:lpstr>
      <vt:lpstr>Open-sans</vt:lpstr>
      <vt:lpstr>source serif 4</vt:lpstr>
      <vt:lpstr>system-ui</vt:lpstr>
      <vt:lpstr>Wingdings</vt:lpstr>
      <vt:lpstr>Θέμα του Office</vt:lpstr>
      <vt:lpstr>Τεχνολογίες μεγάλων δεδομένων</vt:lpstr>
      <vt:lpstr>Big Data</vt:lpstr>
      <vt:lpstr>Ψηφιακή επανάσταση  (digital disruption)</vt:lpstr>
      <vt:lpstr>Το λογισμικό «τρώει» τον κόσμο</vt:lpstr>
      <vt:lpstr>Παράδειγμα αποτυχίας προσαρμογής στη νέα πραγματικότητα</vt:lpstr>
      <vt:lpstr>Παράδειγμα επιτυχίας (;) προσαρμογής στη νέα πραγματικότητα (Netflix)</vt:lpstr>
      <vt:lpstr>Ο νόμος του Metcalfe</vt:lpstr>
      <vt:lpstr>Σε πόσο χρόνο αποκτήθηκαν 50 εκατομμύρια πελάτες;</vt:lpstr>
      <vt:lpstr>Τι είναι τα Big Data;</vt:lpstr>
      <vt:lpstr>PowerPoint Presentation</vt:lpstr>
      <vt:lpstr>Σημεία καμπής</vt:lpstr>
      <vt:lpstr>Σημαντικές αλλαγές των τελευταίων ετών</vt:lpstr>
      <vt:lpstr>Εξέλιξη υπολογιστικής ισχύος</vt:lpstr>
      <vt:lpstr>Τεχνολογίες αποθήκευσης και επεξεργασίας δεδομένων που προηγήθηκαν των Big Data</vt:lpstr>
      <vt:lpstr>Τα 3V των big data (1:Volume=όγκος)</vt:lpstr>
      <vt:lpstr>Τα 3V των big data (2:Velocity=ταχύτητα)</vt:lpstr>
      <vt:lpstr>Τα 3V των big data (3:Variety=ποικιλομορφία)</vt:lpstr>
      <vt:lpstr>+ 1 V: Veracity (φιλαλήθεια)</vt:lpstr>
      <vt:lpstr>Big Data και επιχειρήσεις</vt:lpstr>
      <vt:lpstr>Τεχνολογίες που σχετίζονται με τα Big Data</vt:lpstr>
      <vt:lpstr>No Big Data</vt:lpstr>
      <vt:lpstr>Command-line Tools can be 235x Faster than your Hadoop Cluster</vt:lpstr>
      <vt:lpstr>1BRC (1 Billion Row Challenge)</vt:lpstr>
      <vt:lpstr>Apache Hadoop</vt:lpstr>
      <vt:lpstr>Το δίλημμα scale up ή scale out</vt:lpstr>
      <vt:lpstr>Η έννοια της κλιμάκωσης στο λειτουργικό επίπεδο</vt:lpstr>
      <vt:lpstr>Η έννοια της κλιμάκωσης αλγοριθμικά</vt:lpstr>
      <vt:lpstr>Apache Hadoop</vt:lpstr>
      <vt:lpstr>Apache Hadoop Ecosystem</vt:lpstr>
      <vt:lpstr>HDFS (Hadoop Distributed File System)</vt:lpstr>
      <vt:lpstr>Hadoop YARN (Yet Another Resource Negotiator)</vt:lpstr>
      <vt:lpstr>MapReduce</vt:lpstr>
      <vt:lpstr>Οι συναρτήσεις map και reduce του MapReduce</vt:lpstr>
      <vt:lpstr>Παράδειγμα Map-Reduce: Καταμέτρηση λέξεων</vt:lpstr>
      <vt:lpstr>Παράδειγμα καταμέτρησης λέξεων κειμένου</vt:lpstr>
      <vt:lpstr>MapReduce Tutorial by Apache Hadoop</vt:lpstr>
      <vt:lpstr>Βασικά βήματα του MapReduce</vt:lpstr>
      <vt:lpstr>Διαχωρισμός εργασιών: Τι κάνει ο προγραμματιστής και τι κάνει το Hadoop</vt:lpstr>
      <vt:lpstr>Τρόποι προγραμματισμού στο Hadoop</vt:lpstr>
      <vt:lpstr>Η θέση του Hadoop στην αγορά</vt:lpstr>
      <vt:lpstr>Major Hadoop vendors</vt:lpstr>
      <vt:lpstr>Map Reduce</vt:lpstr>
      <vt:lpstr>Προσέγγιση προβλημάτων με Map Reduce</vt:lpstr>
      <vt:lpstr>Είσοδος</vt:lpstr>
      <vt:lpstr>Το βασικό template κώδικα (όπως είναι στο πρόβλημα καταμέτρησης λέξεων)</vt:lpstr>
      <vt:lpstr>Παράδειγμα 1: Καταμέτρηση λέξεων</vt:lpstr>
      <vt:lpstr>Παράδειγμα 2: Ανεστραμμένο ευρετήριο</vt:lpstr>
      <vt:lpstr>Λύση παραδείγματος 2</vt:lpstr>
      <vt:lpstr>Παράδειγμα 3: Συνένωση (join) πινάκων</vt:lpstr>
      <vt:lpstr>Λύση παραδείγματος 3</vt:lpstr>
      <vt:lpstr>Παράδειγμα 4: Πλήθος φίλων </vt:lpstr>
      <vt:lpstr>Λύση παραδείγματος 4</vt:lpstr>
      <vt:lpstr>Παράδειγμα 5: Ασύμμετρες σχέσεις φιλίας</vt:lpstr>
      <vt:lpstr>Λύση παραδείγματος 5</vt:lpstr>
      <vt:lpstr>Παράδειγμα 6: Ακολουθίες DNA</vt:lpstr>
      <vt:lpstr>Λύση παραδείγματος 6</vt:lpstr>
      <vt:lpstr>Apache Spark</vt:lpstr>
      <vt:lpstr>Τι είναι το Apache Spark;</vt:lpstr>
      <vt:lpstr>Ιστορική διαδρομή του Apache Spark</vt:lpstr>
      <vt:lpstr>Apache Spark “A unified computing engine and a set of libraries for big data”</vt:lpstr>
      <vt:lpstr>To Stack του Apache Spark</vt:lpstr>
      <vt:lpstr>Spark εφαρμογή</vt:lpstr>
      <vt:lpstr>Για ποιες εφαρμογές είναι κατάλληλο το Apache Spark;</vt:lpstr>
      <vt:lpstr>Χαρακτηριστικά του Spark</vt:lpstr>
      <vt:lpstr>Δεδομένα που χειρίζεται το Spark</vt:lpstr>
      <vt:lpstr>Γλώσσες που υποστηρίζει το Spark</vt:lpstr>
      <vt:lpstr>Resilient Distributed Datasets (RDDs)</vt:lpstr>
      <vt:lpstr>RDDs: Μετασχηματισμοί και  Ενέργειες</vt:lpstr>
      <vt:lpstr>Directed Acyclic Graphs (DAGs)</vt:lpstr>
      <vt:lpstr>MLlib (scalable machine learning library)</vt:lpstr>
      <vt:lpstr>Streaming</vt:lpstr>
      <vt:lpstr>Εξέλιξη του μοντέλου επεξεργασίας στο Apache Spark</vt:lpstr>
      <vt:lpstr>Spark’s APIs</vt:lpstr>
      <vt:lpstr>Απόδοση του Apache Spark (GraySortMetric, CloudSortMetric, TPC-DS 30TB)</vt:lpstr>
      <vt:lpstr>Apache Spark – Quick Start</vt:lpstr>
      <vt:lpstr>Βιβλιογραφία – αναφορές (1/2)</vt:lpstr>
      <vt:lpstr>Βιβλιογραφία – αναφορές (2/2)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Big Data</dc:title>
  <dc:creator>Christos Gogos</dc:creator>
  <cp:lastModifiedBy>User</cp:lastModifiedBy>
  <cp:revision>20</cp:revision>
  <dcterms:created xsi:type="dcterms:W3CDTF">2019-02-17T22:12:48Z</dcterms:created>
  <dcterms:modified xsi:type="dcterms:W3CDTF">2024-01-22T15:57:19Z</dcterms:modified>
</cp:coreProperties>
</file>